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70" r:id="rId3"/>
    <p:sldId id="262" r:id="rId4"/>
    <p:sldId id="280" r:id="rId5"/>
    <p:sldId id="281" r:id="rId6"/>
    <p:sldId id="259" r:id="rId7"/>
    <p:sldId id="261" r:id="rId8"/>
    <p:sldId id="273" r:id="rId9"/>
    <p:sldId id="276" r:id="rId10"/>
    <p:sldId id="275" r:id="rId11"/>
    <p:sldId id="264" r:id="rId12"/>
    <p:sldId id="282" r:id="rId13"/>
    <p:sldId id="283" r:id="rId14"/>
    <p:sldId id="28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A168CC-B18A-52C6-CCE7-6CAC5FC89D11}" v="18" dt="2024-11-19T20:43:47.176"/>
    <p1510:client id="{A04376D4-688E-8143-8B4B-3720C2E22BA8}" v="251" dt="2024-11-20T15:07:39.343"/>
    <p1510:client id="{C8F23AF6-31D5-A8BD-E1B9-463BC29C0573}" v="36" dt="2024-11-20T01:29:55.9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C08B07-063A-4167-A017-6C6E1B557497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F62F41EF-F044-4493-88EE-BB01D7691C5F}">
      <dgm:prSet/>
      <dgm:spPr/>
      <dgm:t>
        <a:bodyPr/>
        <a:lstStyle/>
        <a:p>
          <a:r>
            <a:rPr lang="en-US" b="1"/>
            <a:t>What is Redemption Risk?</a:t>
          </a:r>
          <a:endParaRPr lang="en-US"/>
        </a:p>
      </dgm:t>
    </dgm:pt>
    <dgm:pt modelId="{1A7253D2-CDEA-4FB4-BFCD-A79ECC2B61CE}" type="parTrans" cxnId="{7A11FDD8-2F76-4160-AC10-AC927C0CCC2D}">
      <dgm:prSet/>
      <dgm:spPr/>
      <dgm:t>
        <a:bodyPr/>
        <a:lstStyle/>
        <a:p>
          <a:endParaRPr lang="en-US"/>
        </a:p>
      </dgm:t>
    </dgm:pt>
    <dgm:pt modelId="{27FEC84F-A162-4249-85F1-5D93E014485C}" type="sibTrans" cxnId="{7A11FDD8-2F76-4160-AC10-AC927C0CCC2D}">
      <dgm:prSet/>
      <dgm:spPr/>
      <dgm:t>
        <a:bodyPr/>
        <a:lstStyle/>
        <a:p>
          <a:endParaRPr lang="en-US"/>
        </a:p>
      </dgm:t>
    </dgm:pt>
    <dgm:pt modelId="{D1FE8CD5-F128-4AFF-ABF4-BAA3C851DE13}">
      <dgm:prSet/>
      <dgm:spPr/>
      <dgm:t>
        <a:bodyPr/>
        <a:lstStyle/>
        <a:p>
          <a:r>
            <a:rPr lang="en-US"/>
            <a:t>Risk of large-scale withdrawals in funds like mutual funds and ETFs.</a:t>
          </a:r>
        </a:p>
      </dgm:t>
    </dgm:pt>
    <dgm:pt modelId="{394D954C-6F52-4A4C-A3B5-12C780C18505}" type="parTrans" cxnId="{D6A63D38-8D0F-41EA-AB47-4FBB80C87DB3}">
      <dgm:prSet/>
      <dgm:spPr/>
      <dgm:t>
        <a:bodyPr/>
        <a:lstStyle/>
        <a:p>
          <a:endParaRPr lang="en-US"/>
        </a:p>
      </dgm:t>
    </dgm:pt>
    <dgm:pt modelId="{D308559D-8BF8-419D-AF2D-C1504FEFCF3F}" type="sibTrans" cxnId="{D6A63D38-8D0F-41EA-AB47-4FBB80C87DB3}">
      <dgm:prSet/>
      <dgm:spPr/>
      <dgm:t>
        <a:bodyPr/>
        <a:lstStyle/>
        <a:p>
          <a:endParaRPr lang="en-US"/>
        </a:p>
      </dgm:t>
    </dgm:pt>
    <dgm:pt modelId="{57C6F999-9ADA-416B-BABE-B4EB6E14DB15}">
      <dgm:prSet/>
      <dgm:spPr/>
      <dgm:t>
        <a:bodyPr/>
        <a:lstStyle/>
        <a:p>
          <a:r>
            <a:rPr lang="en-US" b="1"/>
            <a:t>Bear Market Impact on Redemption Risk</a:t>
          </a:r>
          <a:endParaRPr lang="en-US"/>
        </a:p>
      </dgm:t>
    </dgm:pt>
    <dgm:pt modelId="{30C60BFA-1858-4E27-9865-0FFABD6166FF}" type="parTrans" cxnId="{7A1DA1CA-2A00-4A93-96EE-871F9838F21C}">
      <dgm:prSet/>
      <dgm:spPr/>
      <dgm:t>
        <a:bodyPr/>
        <a:lstStyle/>
        <a:p>
          <a:endParaRPr lang="en-US"/>
        </a:p>
      </dgm:t>
    </dgm:pt>
    <dgm:pt modelId="{9A28C79C-39DC-482F-B2BD-4614206AA3B3}" type="sibTrans" cxnId="{7A1DA1CA-2A00-4A93-96EE-871F9838F21C}">
      <dgm:prSet/>
      <dgm:spPr/>
      <dgm:t>
        <a:bodyPr/>
        <a:lstStyle/>
        <a:p>
          <a:endParaRPr lang="en-US"/>
        </a:p>
      </dgm:t>
    </dgm:pt>
    <dgm:pt modelId="{4078A927-AD1B-41F1-9FBB-B3A47E5DCF1C}">
      <dgm:prSet/>
      <dgm:spPr/>
      <dgm:t>
        <a:bodyPr/>
        <a:lstStyle/>
        <a:p>
          <a:r>
            <a:rPr lang="en-US"/>
            <a:t>Negative sentiment increases redemptions as investors seek to minimize losses.</a:t>
          </a:r>
        </a:p>
      </dgm:t>
    </dgm:pt>
    <dgm:pt modelId="{9D4CB143-C817-4DBB-80C7-E5C7AE74588C}" type="parTrans" cxnId="{40DBD072-9B5F-4CD7-8E03-C6F0329C46D2}">
      <dgm:prSet/>
      <dgm:spPr/>
      <dgm:t>
        <a:bodyPr/>
        <a:lstStyle/>
        <a:p>
          <a:endParaRPr lang="en-US"/>
        </a:p>
      </dgm:t>
    </dgm:pt>
    <dgm:pt modelId="{CA37C9F6-085A-42BD-90BC-8BC85AFD99AC}" type="sibTrans" cxnId="{40DBD072-9B5F-4CD7-8E03-C6F0329C46D2}">
      <dgm:prSet/>
      <dgm:spPr/>
      <dgm:t>
        <a:bodyPr/>
        <a:lstStyle/>
        <a:p>
          <a:endParaRPr lang="en-US"/>
        </a:p>
      </dgm:t>
    </dgm:pt>
    <dgm:pt modelId="{1782E396-4805-4623-8690-EDD8BB1F6993}">
      <dgm:prSet/>
      <dgm:spPr/>
      <dgm:t>
        <a:bodyPr/>
        <a:lstStyle/>
        <a:p>
          <a:r>
            <a:rPr lang="en-US" i="1"/>
            <a:t>"As share prices decline, bear markets generate fear, leading some to sell stocks for cash."</a:t>
          </a:r>
          <a:r>
            <a:rPr lang="en-US"/>
            <a:t> — Charles Schwab</a:t>
          </a:r>
        </a:p>
      </dgm:t>
    </dgm:pt>
    <dgm:pt modelId="{BFC16CB6-11E3-4D5A-9110-7D84312374E6}" type="parTrans" cxnId="{FDAEA6D2-EBA3-493C-BE91-9C791AA821ED}">
      <dgm:prSet/>
      <dgm:spPr/>
      <dgm:t>
        <a:bodyPr/>
        <a:lstStyle/>
        <a:p>
          <a:endParaRPr lang="en-US"/>
        </a:p>
      </dgm:t>
    </dgm:pt>
    <dgm:pt modelId="{AF85E8F4-8AC1-492E-9705-09E48DB80A9C}" type="sibTrans" cxnId="{FDAEA6D2-EBA3-493C-BE91-9C791AA821ED}">
      <dgm:prSet/>
      <dgm:spPr/>
      <dgm:t>
        <a:bodyPr/>
        <a:lstStyle/>
        <a:p>
          <a:endParaRPr lang="en-US"/>
        </a:p>
      </dgm:t>
    </dgm:pt>
    <dgm:pt modelId="{56FA0FB6-6E88-41A6-B746-8771653CD7CA}">
      <dgm:prSet/>
      <dgm:spPr/>
      <dgm:t>
        <a:bodyPr/>
        <a:lstStyle/>
        <a:p>
          <a:r>
            <a:rPr lang="en-US" b="1"/>
            <a:t>Key Risks for BlackRock</a:t>
          </a:r>
          <a:endParaRPr lang="en-US"/>
        </a:p>
      </dgm:t>
    </dgm:pt>
    <dgm:pt modelId="{F0FC19A9-22E1-47D1-B730-E982DB38EC6A}" type="parTrans" cxnId="{0DCCFEB2-0F62-4DF1-B843-06A63BA3480A}">
      <dgm:prSet/>
      <dgm:spPr/>
      <dgm:t>
        <a:bodyPr/>
        <a:lstStyle/>
        <a:p>
          <a:endParaRPr lang="en-US"/>
        </a:p>
      </dgm:t>
    </dgm:pt>
    <dgm:pt modelId="{FA814604-A27D-457E-8984-B616E197FB11}" type="sibTrans" cxnId="{0DCCFEB2-0F62-4DF1-B843-06A63BA3480A}">
      <dgm:prSet/>
      <dgm:spPr/>
      <dgm:t>
        <a:bodyPr/>
        <a:lstStyle/>
        <a:p>
          <a:endParaRPr lang="en-US"/>
        </a:p>
      </dgm:t>
    </dgm:pt>
    <dgm:pt modelId="{160B4EE4-F745-42AB-B26F-C4400F87CBC8}">
      <dgm:prSet/>
      <dgm:spPr/>
      <dgm:t>
        <a:bodyPr/>
        <a:lstStyle/>
        <a:p>
          <a:r>
            <a:rPr lang="en-US" b="1"/>
            <a:t>Increased Withdrawals</a:t>
          </a:r>
          <a:r>
            <a:rPr lang="en-US"/>
            <a:t>: Liquidity strain as investors pull out due to negative market sentiment.</a:t>
          </a:r>
        </a:p>
      </dgm:t>
    </dgm:pt>
    <dgm:pt modelId="{7184B471-090D-40A5-ABA1-01C1673D6C38}" type="parTrans" cxnId="{AFA6A592-864E-425C-AC67-E293894A3FB7}">
      <dgm:prSet/>
      <dgm:spPr/>
      <dgm:t>
        <a:bodyPr/>
        <a:lstStyle/>
        <a:p>
          <a:endParaRPr lang="en-US"/>
        </a:p>
      </dgm:t>
    </dgm:pt>
    <dgm:pt modelId="{7999F2D2-68E1-4464-8CFB-349C5AC13B70}" type="sibTrans" cxnId="{AFA6A592-864E-425C-AC67-E293894A3FB7}">
      <dgm:prSet/>
      <dgm:spPr/>
      <dgm:t>
        <a:bodyPr/>
        <a:lstStyle/>
        <a:p>
          <a:endParaRPr lang="en-US"/>
        </a:p>
      </dgm:t>
    </dgm:pt>
    <dgm:pt modelId="{91839962-1954-41AE-BEF0-540EEDC1D0F6}">
      <dgm:prSet/>
      <dgm:spPr/>
      <dgm:t>
        <a:bodyPr/>
        <a:lstStyle/>
        <a:p>
          <a:r>
            <a:rPr lang="en-US" b="1"/>
            <a:t>Discounted Asset Sales</a:t>
          </a:r>
          <a:r>
            <a:rPr lang="en-US"/>
            <a:t>: Forced sales at lower prices, reducing returns and impacting fund performance.</a:t>
          </a:r>
        </a:p>
      </dgm:t>
    </dgm:pt>
    <dgm:pt modelId="{B131F695-07A1-4EDA-86C4-E221D91A2680}" type="parTrans" cxnId="{BB4F5614-5DDF-446A-BCE6-F1AF978A23FB}">
      <dgm:prSet/>
      <dgm:spPr/>
      <dgm:t>
        <a:bodyPr/>
        <a:lstStyle/>
        <a:p>
          <a:endParaRPr lang="en-US"/>
        </a:p>
      </dgm:t>
    </dgm:pt>
    <dgm:pt modelId="{3B1738E9-C17A-4EAC-A6F3-CF50561936EE}" type="sibTrans" cxnId="{BB4F5614-5DDF-446A-BCE6-F1AF978A23FB}">
      <dgm:prSet/>
      <dgm:spPr/>
      <dgm:t>
        <a:bodyPr/>
        <a:lstStyle/>
        <a:p>
          <a:endParaRPr lang="en-US"/>
        </a:p>
      </dgm:t>
    </dgm:pt>
    <dgm:pt modelId="{6E73AEF2-AE31-4854-8257-82990D12F556}">
      <dgm:prSet/>
      <dgm:spPr/>
      <dgm:t>
        <a:bodyPr/>
        <a:lstStyle/>
        <a:p>
          <a:r>
            <a:rPr lang="en-US" b="1"/>
            <a:t>Redemption Rate &amp; AUM Analysis</a:t>
          </a:r>
          <a:endParaRPr lang="en-US"/>
        </a:p>
      </dgm:t>
    </dgm:pt>
    <dgm:pt modelId="{18C80764-71BA-4099-BF8B-5216FAE98609}" type="parTrans" cxnId="{8976036B-CEC9-4BAF-9F4E-850FF8E188EF}">
      <dgm:prSet/>
      <dgm:spPr/>
      <dgm:t>
        <a:bodyPr/>
        <a:lstStyle/>
        <a:p>
          <a:endParaRPr lang="en-US"/>
        </a:p>
      </dgm:t>
    </dgm:pt>
    <dgm:pt modelId="{6646BD4E-1107-4813-B58F-F64386B6475C}" type="sibTrans" cxnId="{8976036B-CEC9-4BAF-9F4E-850FF8E188EF}">
      <dgm:prSet/>
      <dgm:spPr/>
      <dgm:t>
        <a:bodyPr/>
        <a:lstStyle/>
        <a:p>
          <a:endParaRPr lang="en-US"/>
        </a:p>
      </dgm:t>
    </dgm:pt>
    <dgm:pt modelId="{C3052E4D-39DD-496B-B7E0-D89B1F0CE34C}">
      <dgm:prSet/>
      <dgm:spPr/>
      <dgm:t>
        <a:bodyPr/>
        <a:lstStyle/>
        <a:p>
          <a:r>
            <a:rPr lang="en-US" b="1"/>
            <a:t>Rate Calculation</a:t>
          </a:r>
          <a:r>
            <a:rPr lang="en-US"/>
            <a:t>: 0.1% base rate on positive returns; increases with negative returns up to 5%.</a:t>
          </a:r>
        </a:p>
      </dgm:t>
    </dgm:pt>
    <dgm:pt modelId="{988B89E7-B1DC-4525-B469-180E2EE292EE}" type="parTrans" cxnId="{092A2ACA-1FAC-4928-AB37-44B07943B864}">
      <dgm:prSet/>
      <dgm:spPr/>
      <dgm:t>
        <a:bodyPr/>
        <a:lstStyle/>
        <a:p>
          <a:endParaRPr lang="en-US"/>
        </a:p>
      </dgm:t>
    </dgm:pt>
    <dgm:pt modelId="{FCE699A3-3086-4FA5-A8EE-70151305530F}" type="sibTrans" cxnId="{092A2ACA-1FAC-4928-AB37-44B07943B864}">
      <dgm:prSet/>
      <dgm:spPr/>
      <dgm:t>
        <a:bodyPr/>
        <a:lstStyle/>
        <a:p>
          <a:endParaRPr lang="en-US"/>
        </a:p>
      </dgm:t>
    </dgm:pt>
    <dgm:pt modelId="{DE2CB12B-3FD9-40FD-82D3-3429E25C647E}">
      <dgm:prSet/>
      <dgm:spPr/>
      <dgm:t>
        <a:bodyPr/>
        <a:lstStyle/>
        <a:p>
          <a:r>
            <a:rPr lang="en-US" b="1"/>
            <a:t>AUM Adjustment</a:t>
          </a:r>
          <a:r>
            <a:rPr lang="en-US"/>
            <a:t>: Updated for returns and redemption amounts.</a:t>
          </a:r>
        </a:p>
      </dgm:t>
    </dgm:pt>
    <dgm:pt modelId="{2AF88239-C36B-4A99-ADBA-1CF41C166D57}" type="parTrans" cxnId="{46E3FDCB-D4B1-41D0-B2FD-9AF5887168AA}">
      <dgm:prSet/>
      <dgm:spPr/>
      <dgm:t>
        <a:bodyPr/>
        <a:lstStyle/>
        <a:p>
          <a:endParaRPr lang="en-US"/>
        </a:p>
      </dgm:t>
    </dgm:pt>
    <dgm:pt modelId="{7896C1FF-CAED-4090-A675-75DA24E47753}" type="sibTrans" cxnId="{46E3FDCB-D4B1-41D0-B2FD-9AF5887168AA}">
      <dgm:prSet/>
      <dgm:spPr/>
      <dgm:t>
        <a:bodyPr/>
        <a:lstStyle/>
        <a:p>
          <a:endParaRPr lang="en-US"/>
        </a:p>
      </dgm:t>
    </dgm:pt>
    <dgm:pt modelId="{F6779B26-C238-4DEA-B1EF-7E1E7537D927}">
      <dgm:prSet/>
      <dgm:spPr/>
      <dgm:t>
        <a:bodyPr/>
        <a:lstStyle/>
        <a:p>
          <a:r>
            <a:rPr lang="en-US" b="1"/>
            <a:t>Risk Visualization</a:t>
          </a:r>
          <a:r>
            <a:rPr lang="en-US"/>
            <a:t>: Probability analysis of AUM falling below 50% of initial value, with distributions of final AUM and cumulative redemptions.</a:t>
          </a:r>
        </a:p>
      </dgm:t>
    </dgm:pt>
    <dgm:pt modelId="{8398AF6B-DA94-4BC8-BE3E-7A638DDDE0AD}" type="parTrans" cxnId="{90D351CA-3C0D-46C5-9DC8-4FEF4D24BB00}">
      <dgm:prSet/>
      <dgm:spPr/>
      <dgm:t>
        <a:bodyPr/>
        <a:lstStyle/>
        <a:p>
          <a:endParaRPr lang="en-US"/>
        </a:p>
      </dgm:t>
    </dgm:pt>
    <dgm:pt modelId="{58CD1758-47FE-4321-9189-A8FBC7CA5A6A}" type="sibTrans" cxnId="{90D351CA-3C0D-46C5-9DC8-4FEF4D24BB00}">
      <dgm:prSet/>
      <dgm:spPr/>
      <dgm:t>
        <a:bodyPr/>
        <a:lstStyle/>
        <a:p>
          <a:endParaRPr lang="en-US"/>
        </a:p>
      </dgm:t>
    </dgm:pt>
    <dgm:pt modelId="{95DD956F-7E4E-4D61-82F6-1581827302E3}" type="pres">
      <dgm:prSet presAssocID="{23C08B07-063A-4167-A017-6C6E1B557497}" presName="Name0" presStyleCnt="0">
        <dgm:presLayoutVars>
          <dgm:dir/>
          <dgm:animLvl val="lvl"/>
          <dgm:resizeHandles val="exact"/>
        </dgm:presLayoutVars>
      </dgm:prSet>
      <dgm:spPr/>
    </dgm:pt>
    <dgm:pt modelId="{8A9F1344-28FD-4DD5-BCF6-E6E0E1763FD2}" type="pres">
      <dgm:prSet presAssocID="{F62F41EF-F044-4493-88EE-BB01D7691C5F}" presName="linNode" presStyleCnt="0"/>
      <dgm:spPr/>
    </dgm:pt>
    <dgm:pt modelId="{A56C4F7D-1500-45F5-A1CF-AA27EDB79075}" type="pres">
      <dgm:prSet presAssocID="{F62F41EF-F044-4493-88EE-BB01D7691C5F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1D96A4B8-153A-4B67-A3DE-C8F497C49ED5}" type="pres">
      <dgm:prSet presAssocID="{F62F41EF-F044-4493-88EE-BB01D7691C5F}" presName="descendantText" presStyleLbl="alignAccFollowNode1" presStyleIdx="0" presStyleCnt="4">
        <dgm:presLayoutVars>
          <dgm:bulletEnabled val="1"/>
        </dgm:presLayoutVars>
      </dgm:prSet>
      <dgm:spPr/>
    </dgm:pt>
    <dgm:pt modelId="{FA8BEBB1-43DF-41EA-AF66-4519004C2E92}" type="pres">
      <dgm:prSet presAssocID="{27FEC84F-A162-4249-85F1-5D93E014485C}" presName="sp" presStyleCnt="0"/>
      <dgm:spPr/>
    </dgm:pt>
    <dgm:pt modelId="{40C7F5EF-62DA-4FEA-B849-6A7F7CC8B8EE}" type="pres">
      <dgm:prSet presAssocID="{57C6F999-9ADA-416B-BABE-B4EB6E14DB15}" presName="linNode" presStyleCnt="0"/>
      <dgm:spPr/>
    </dgm:pt>
    <dgm:pt modelId="{39635E98-F6B0-4246-B45A-3888FB7C427E}" type="pres">
      <dgm:prSet presAssocID="{57C6F999-9ADA-416B-BABE-B4EB6E14DB15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C71959D1-F417-437A-A12F-314419FD2361}" type="pres">
      <dgm:prSet presAssocID="{57C6F999-9ADA-416B-BABE-B4EB6E14DB15}" presName="descendantText" presStyleLbl="alignAccFollowNode1" presStyleIdx="1" presStyleCnt="4">
        <dgm:presLayoutVars>
          <dgm:bulletEnabled val="1"/>
        </dgm:presLayoutVars>
      </dgm:prSet>
      <dgm:spPr/>
    </dgm:pt>
    <dgm:pt modelId="{9A5DBB78-BC85-42C7-9884-E3FE24E7AD3A}" type="pres">
      <dgm:prSet presAssocID="{9A28C79C-39DC-482F-B2BD-4614206AA3B3}" presName="sp" presStyleCnt="0"/>
      <dgm:spPr/>
    </dgm:pt>
    <dgm:pt modelId="{E7503242-7648-486A-92BE-AC628CFC374A}" type="pres">
      <dgm:prSet presAssocID="{56FA0FB6-6E88-41A6-B746-8771653CD7CA}" presName="linNode" presStyleCnt="0"/>
      <dgm:spPr/>
    </dgm:pt>
    <dgm:pt modelId="{18C597E9-390E-4C68-88D9-3CBD52E95F22}" type="pres">
      <dgm:prSet presAssocID="{56FA0FB6-6E88-41A6-B746-8771653CD7CA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6CE1287E-8514-45A0-A146-E7877748D321}" type="pres">
      <dgm:prSet presAssocID="{56FA0FB6-6E88-41A6-B746-8771653CD7CA}" presName="descendantText" presStyleLbl="alignAccFollowNode1" presStyleIdx="2" presStyleCnt="4">
        <dgm:presLayoutVars>
          <dgm:bulletEnabled val="1"/>
        </dgm:presLayoutVars>
      </dgm:prSet>
      <dgm:spPr/>
    </dgm:pt>
    <dgm:pt modelId="{8D5B71F4-E282-440E-98E4-A3652CA45588}" type="pres">
      <dgm:prSet presAssocID="{FA814604-A27D-457E-8984-B616E197FB11}" presName="sp" presStyleCnt="0"/>
      <dgm:spPr/>
    </dgm:pt>
    <dgm:pt modelId="{5587E14C-3FD3-44F8-BA00-348F53B3DEC6}" type="pres">
      <dgm:prSet presAssocID="{6E73AEF2-AE31-4854-8257-82990D12F556}" presName="linNode" presStyleCnt="0"/>
      <dgm:spPr/>
    </dgm:pt>
    <dgm:pt modelId="{4C36A0B9-B87D-4F38-A17C-3DDD17A939E3}" type="pres">
      <dgm:prSet presAssocID="{6E73AEF2-AE31-4854-8257-82990D12F556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A7C88D8C-BE91-4670-8FCD-4833F15E46E2}" type="pres">
      <dgm:prSet presAssocID="{6E73AEF2-AE31-4854-8257-82990D12F556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BB4F5614-5DDF-446A-BCE6-F1AF978A23FB}" srcId="{56FA0FB6-6E88-41A6-B746-8771653CD7CA}" destId="{91839962-1954-41AE-BEF0-540EEDC1D0F6}" srcOrd="1" destOrd="0" parTransId="{B131F695-07A1-4EDA-86C4-E221D91A2680}" sibTransId="{3B1738E9-C17A-4EAC-A6F3-CF50561936EE}"/>
    <dgm:cxn modelId="{D051411F-BBC1-48E9-B5FB-CAEF5516D267}" type="presOf" srcId="{DE2CB12B-3FD9-40FD-82D3-3429E25C647E}" destId="{A7C88D8C-BE91-4670-8FCD-4833F15E46E2}" srcOrd="0" destOrd="1" presId="urn:microsoft.com/office/officeart/2005/8/layout/vList5"/>
    <dgm:cxn modelId="{D6A63D38-8D0F-41EA-AB47-4FBB80C87DB3}" srcId="{F62F41EF-F044-4493-88EE-BB01D7691C5F}" destId="{D1FE8CD5-F128-4AFF-ABF4-BAA3C851DE13}" srcOrd="0" destOrd="0" parTransId="{394D954C-6F52-4A4C-A3B5-12C780C18505}" sibTransId="{D308559D-8BF8-419D-AF2D-C1504FEFCF3F}"/>
    <dgm:cxn modelId="{22FB593F-2D39-4F3D-9C69-05E501F2F553}" type="presOf" srcId="{C3052E4D-39DD-496B-B7E0-D89B1F0CE34C}" destId="{A7C88D8C-BE91-4670-8FCD-4833F15E46E2}" srcOrd="0" destOrd="0" presId="urn:microsoft.com/office/officeart/2005/8/layout/vList5"/>
    <dgm:cxn modelId="{F5881763-EC1A-47A6-8E31-42148370976A}" type="presOf" srcId="{F62F41EF-F044-4493-88EE-BB01D7691C5F}" destId="{A56C4F7D-1500-45F5-A1CF-AA27EDB79075}" srcOrd="0" destOrd="0" presId="urn:microsoft.com/office/officeart/2005/8/layout/vList5"/>
    <dgm:cxn modelId="{5DAA6544-8735-4464-8176-96E2F360AFF2}" type="presOf" srcId="{57C6F999-9ADA-416B-BABE-B4EB6E14DB15}" destId="{39635E98-F6B0-4246-B45A-3888FB7C427E}" srcOrd="0" destOrd="0" presId="urn:microsoft.com/office/officeart/2005/8/layout/vList5"/>
    <dgm:cxn modelId="{5E570C68-8CC4-450E-BEB1-105B53F9132E}" type="presOf" srcId="{4078A927-AD1B-41F1-9FBB-B3A47E5DCF1C}" destId="{C71959D1-F417-437A-A12F-314419FD2361}" srcOrd="0" destOrd="0" presId="urn:microsoft.com/office/officeart/2005/8/layout/vList5"/>
    <dgm:cxn modelId="{8976036B-CEC9-4BAF-9F4E-850FF8E188EF}" srcId="{23C08B07-063A-4167-A017-6C6E1B557497}" destId="{6E73AEF2-AE31-4854-8257-82990D12F556}" srcOrd="3" destOrd="0" parTransId="{18C80764-71BA-4099-BF8B-5216FAE98609}" sibTransId="{6646BD4E-1107-4813-B58F-F64386B6475C}"/>
    <dgm:cxn modelId="{71DB0C4B-9978-47D9-A308-7A19922CB8E2}" type="presOf" srcId="{23C08B07-063A-4167-A017-6C6E1B557497}" destId="{95DD956F-7E4E-4D61-82F6-1581827302E3}" srcOrd="0" destOrd="0" presId="urn:microsoft.com/office/officeart/2005/8/layout/vList5"/>
    <dgm:cxn modelId="{40DBD072-9B5F-4CD7-8E03-C6F0329C46D2}" srcId="{57C6F999-9ADA-416B-BABE-B4EB6E14DB15}" destId="{4078A927-AD1B-41F1-9FBB-B3A47E5DCF1C}" srcOrd="0" destOrd="0" parTransId="{9D4CB143-C817-4DBB-80C7-E5C7AE74588C}" sibTransId="{CA37C9F6-085A-42BD-90BC-8BC85AFD99AC}"/>
    <dgm:cxn modelId="{1375AD5A-6F6B-4BDC-80B3-F538633707D9}" type="presOf" srcId="{F6779B26-C238-4DEA-B1EF-7E1E7537D927}" destId="{A7C88D8C-BE91-4670-8FCD-4833F15E46E2}" srcOrd="0" destOrd="2" presId="urn:microsoft.com/office/officeart/2005/8/layout/vList5"/>
    <dgm:cxn modelId="{486DC17A-9D95-4B5A-9E69-1AF321229F22}" type="presOf" srcId="{1782E396-4805-4623-8690-EDD8BB1F6993}" destId="{C71959D1-F417-437A-A12F-314419FD2361}" srcOrd="0" destOrd="1" presId="urn:microsoft.com/office/officeart/2005/8/layout/vList5"/>
    <dgm:cxn modelId="{A1A31D87-F3D3-47D0-BD00-6733A07A4A82}" type="presOf" srcId="{6E73AEF2-AE31-4854-8257-82990D12F556}" destId="{4C36A0B9-B87D-4F38-A17C-3DDD17A939E3}" srcOrd="0" destOrd="0" presId="urn:microsoft.com/office/officeart/2005/8/layout/vList5"/>
    <dgm:cxn modelId="{AFA6A592-864E-425C-AC67-E293894A3FB7}" srcId="{56FA0FB6-6E88-41A6-B746-8771653CD7CA}" destId="{160B4EE4-F745-42AB-B26F-C4400F87CBC8}" srcOrd="0" destOrd="0" parTransId="{7184B471-090D-40A5-ABA1-01C1673D6C38}" sibTransId="{7999F2D2-68E1-4464-8CFB-349C5AC13B70}"/>
    <dgm:cxn modelId="{22C147A1-E88B-4C2A-A416-5106916F9E21}" type="presOf" srcId="{56FA0FB6-6E88-41A6-B746-8771653CD7CA}" destId="{18C597E9-390E-4C68-88D9-3CBD52E95F22}" srcOrd="0" destOrd="0" presId="urn:microsoft.com/office/officeart/2005/8/layout/vList5"/>
    <dgm:cxn modelId="{0DCCFEB2-0F62-4DF1-B843-06A63BA3480A}" srcId="{23C08B07-063A-4167-A017-6C6E1B557497}" destId="{56FA0FB6-6E88-41A6-B746-8771653CD7CA}" srcOrd="2" destOrd="0" parTransId="{F0FC19A9-22E1-47D1-B730-E982DB38EC6A}" sibTransId="{FA814604-A27D-457E-8984-B616E197FB11}"/>
    <dgm:cxn modelId="{7BC6B1B6-1488-482F-9093-54CBF4DEF866}" type="presOf" srcId="{91839962-1954-41AE-BEF0-540EEDC1D0F6}" destId="{6CE1287E-8514-45A0-A146-E7877748D321}" srcOrd="0" destOrd="1" presId="urn:microsoft.com/office/officeart/2005/8/layout/vList5"/>
    <dgm:cxn modelId="{092A2ACA-1FAC-4928-AB37-44B07943B864}" srcId="{6E73AEF2-AE31-4854-8257-82990D12F556}" destId="{C3052E4D-39DD-496B-B7E0-D89B1F0CE34C}" srcOrd="0" destOrd="0" parTransId="{988B89E7-B1DC-4525-B469-180E2EE292EE}" sibTransId="{FCE699A3-3086-4FA5-A8EE-70151305530F}"/>
    <dgm:cxn modelId="{90D351CA-3C0D-46C5-9DC8-4FEF4D24BB00}" srcId="{6E73AEF2-AE31-4854-8257-82990D12F556}" destId="{F6779B26-C238-4DEA-B1EF-7E1E7537D927}" srcOrd="2" destOrd="0" parTransId="{8398AF6B-DA94-4BC8-BE3E-7A638DDDE0AD}" sibTransId="{58CD1758-47FE-4321-9189-A8FBC7CA5A6A}"/>
    <dgm:cxn modelId="{7A1DA1CA-2A00-4A93-96EE-871F9838F21C}" srcId="{23C08B07-063A-4167-A017-6C6E1B557497}" destId="{57C6F999-9ADA-416B-BABE-B4EB6E14DB15}" srcOrd="1" destOrd="0" parTransId="{30C60BFA-1858-4E27-9865-0FFABD6166FF}" sibTransId="{9A28C79C-39DC-482F-B2BD-4614206AA3B3}"/>
    <dgm:cxn modelId="{46E3FDCB-D4B1-41D0-B2FD-9AF5887168AA}" srcId="{6E73AEF2-AE31-4854-8257-82990D12F556}" destId="{DE2CB12B-3FD9-40FD-82D3-3429E25C647E}" srcOrd="1" destOrd="0" parTransId="{2AF88239-C36B-4A99-ADBA-1CF41C166D57}" sibTransId="{7896C1FF-CAED-4090-A675-75DA24E47753}"/>
    <dgm:cxn modelId="{FDAEA6D2-EBA3-493C-BE91-9C791AA821ED}" srcId="{57C6F999-9ADA-416B-BABE-B4EB6E14DB15}" destId="{1782E396-4805-4623-8690-EDD8BB1F6993}" srcOrd="1" destOrd="0" parTransId="{BFC16CB6-11E3-4D5A-9110-7D84312374E6}" sibTransId="{AF85E8F4-8AC1-492E-9705-09E48DB80A9C}"/>
    <dgm:cxn modelId="{7A11FDD8-2F76-4160-AC10-AC927C0CCC2D}" srcId="{23C08B07-063A-4167-A017-6C6E1B557497}" destId="{F62F41EF-F044-4493-88EE-BB01D7691C5F}" srcOrd="0" destOrd="0" parTransId="{1A7253D2-CDEA-4FB4-BFCD-A79ECC2B61CE}" sibTransId="{27FEC84F-A162-4249-85F1-5D93E014485C}"/>
    <dgm:cxn modelId="{C07FB9E2-74E3-4086-8312-F5C4BE4C642D}" type="presOf" srcId="{D1FE8CD5-F128-4AFF-ABF4-BAA3C851DE13}" destId="{1D96A4B8-153A-4B67-A3DE-C8F497C49ED5}" srcOrd="0" destOrd="0" presId="urn:microsoft.com/office/officeart/2005/8/layout/vList5"/>
    <dgm:cxn modelId="{6D95E5EE-E6C6-4F17-BF89-36FBBB97EB5E}" type="presOf" srcId="{160B4EE4-F745-42AB-B26F-C4400F87CBC8}" destId="{6CE1287E-8514-45A0-A146-E7877748D321}" srcOrd="0" destOrd="0" presId="urn:microsoft.com/office/officeart/2005/8/layout/vList5"/>
    <dgm:cxn modelId="{37DA9AAB-BC5E-4D15-99EB-93AB0A39A658}" type="presParOf" srcId="{95DD956F-7E4E-4D61-82F6-1581827302E3}" destId="{8A9F1344-28FD-4DD5-BCF6-E6E0E1763FD2}" srcOrd="0" destOrd="0" presId="urn:microsoft.com/office/officeart/2005/8/layout/vList5"/>
    <dgm:cxn modelId="{23015063-1DF8-4755-A786-D8D70553811E}" type="presParOf" srcId="{8A9F1344-28FD-4DD5-BCF6-E6E0E1763FD2}" destId="{A56C4F7D-1500-45F5-A1CF-AA27EDB79075}" srcOrd="0" destOrd="0" presId="urn:microsoft.com/office/officeart/2005/8/layout/vList5"/>
    <dgm:cxn modelId="{59A7CACD-2FEF-4A1D-832E-1AE2D674517E}" type="presParOf" srcId="{8A9F1344-28FD-4DD5-BCF6-E6E0E1763FD2}" destId="{1D96A4B8-153A-4B67-A3DE-C8F497C49ED5}" srcOrd="1" destOrd="0" presId="urn:microsoft.com/office/officeart/2005/8/layout/vList5"/>
    <dgm:cxn modelId="{743A84B4-A8C7-4690-AE5C-FF9AB6B553E7}" type="presParOf" srcId="{95DD956F-7E4E-4D61-82F6-1581827302E3}" destId="{FA8BEBB1-43DF-41EA-AF66-4519004C2E92}" srcOrd="1" destOrd="0" presId="urn:microsoft.com/office/officeart/2005/8/layout/vList5"/>
    <dgm:cxn modelId="{CBE446E1-25E8-4748-B9DB-75FF7581401C}" type="presParOf" srcId="{95DD956F-7E4E-4D61-82F6-1581827302E3}" destId="{40C7F5EF-62DA-4FEA-B849-6A7F7CC8B8EE}" srcOrd="2" destOrd="0" presId="urn:microsoft.com/office/officeart/2005/8/layout/vList5"/>
    <dgm:cxn modelId="{FF5C9BB2-B15B-4CD6-A6E9-73785560B61B}" type="presParOf" srcId="{40C7F5EF-62DA-4FEA-B849-6A7F7CC8B8EE}" destId="{39635E98-F6B0-4246-B45A-3888FB7C427E}" srcOrd="0" destOrd="0" presId="urn:microsoft.com/office/officeart/2005/8/layout/vList5"/>
    <dgm:cxn modelId="{23118FDD-0930-406B-8345-E6E595D18C14}" type="presParOf" srcId="{40C7F5EF-62DA-4FEA-B849-6A7F7CC8B8EE}" destId="{C71959D1-F417-437A-A12F-314419FD2361}" srcOrd="1" destOrd="0" presId="urn:microsoft.com/office/officeart/2005/8/layout/vList5"/>
    <dgm:cxn modelId="{BC8E336B-955C-478C-A93F-229CE661076D}" type="presParOf" srcId="{95DD956F-7E4E-4D61-82F6-1581827302E3}" destId="{9A5DBB78-BC85-42C7-9884-E3FE24E7AD3A}" srcOrd="3" destOrd="0" presId="urn:microsoft.com/office/officeart/2005/8/layout/vList5"/>
    <dgm:cxn modelId="{14FDF21B-1D91-4DA0-AB35-F679A29A72BE}" type="presParOf" srcId="{95DD956F-7E4E-4D61-82F6-1581827302E3}" destId="{E7503242-7648-486A-92BE-AC628CFC374A}" srcOrd="4" destOrd="0" presId="urn:microsoft.com/office/officeart/2005/8/layout/vList5"/>
    <dgm:cxn modelId="{F557BD1C-3246-4F50-B69C-058B5CCB589A}" type="presParOf" srcId="{E7503242-7648-486A-92BE-AC628CFC374A}" destId="{18C597E9-390E-4C68-88D9-3CBD52E95F22}" srcOrd="0" destOrd="0" presId="urn:microsoft.com/office/officeart/2005/8/layout/vList5"/>
    <dgm:cxn modelId="{EE8F0452-7708-48F1-8E5D-9AEB8E42282E}" type="presParOf" srcId="{E7503242-7648-486A-92BE-AC628CFC374A}" destId="{6CE1287E-8514-45A0-A146-E7877748D321}" srcOrd="1" destOrd="0" presId="urn:microsoft.com/office/officeart/2005/8/layout/vList5"/>
    <dgm:cxn modelId="{B35D57A9-1FD7-4E4D-B0BC-668873AB53EB}" type="presParOf" srcId="{95DD956F-7E4E-4D61-82F6-1581827302E3}" destId="{8D5B71F4-E282-440E-98E4-A3652CA45588}" srcOrd="5" destOrd="0" presId="urn:microsoft.com/office/officeart/2005/8/layout/vList5"/>
    <dgm:cxn modelId="{0018A616-01CE-4380-877E-2C17A0C84383}" type="presParOf" srcId="{95DD956F-7E4E-4D61-82F6-1581827302E3}" destId="{5587E14C-3FD3-44F8-BA00-348F53B3DEC6}" srcOrd="6" destOrd="0" presId="urn:microsoft.com/office/officeart/2005/8/layout/vList5"/>
    <dgm:cxn modelId="{C8B99C60-55B9-4776-82DD-FF1C62083206}" type="presParOf" srcId="{5587E14C-3FD3-44F8-BA00-348F53B3DEC6}" destId="{4C36A0B9-B87D-4F38-A17C-3DDD17A939E3}" srcOrd="0" destOrd="0" presId="urn:microsoft.com/office/officeart/2005/8/layout/vList5"/>
    <dgm:cxn modelId="{E72ABF86-B9E4-4307-95FF-33D596066B68}" type="presParOf" srcId="{5587E14C-3FD3-44F8-BA00-348F53B3DEC6}" destId="{A7C88D8C-BE91-4670-8FCD-4833F15E46E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96A4B8-153A-4B67-A3DE-C8F497C49ED5}">
      <dsp:nvSpPr>
        <dsp:cNvPr id="0" name=""/>
        <dsp:cNvSpPr/>
      </dsp:nvSpPr>
      <dsp:spPr>
        <a:xfrm rot="5400000">
          <a:off x="6731621" y="-2839081"/>
          <a:ext cx="837972" cy="6729984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Risk of large-scale withdrawals in funds like mutual funds and ETFs.</a:t>
          </a:r>
        </a:p>
      </dsp:txBody>
      <dsp:txXfrm rot="-5400000">
        <a:off x="3785615" y="147831"/>
        <a:ext cx="6689078" cy="756160"/>
      </dsp:txXfrm>
    </dsp:sp>
    <dsp:sp modelId="{A56C4F7D-1500-45F5-A1CF-AA27EDB79075}">
      <dsp:nvSpPr>
        <dsp:cNvPr id="0" name=""/>
        <dsp:cNvSpPr/>
      </dsp:nvSpPr>
      <dsp:spPr>
        <a:xfrm>
          <a:off x="0" y="2177"/>
          <a:ext cx="3785616" cy="104746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/>
            <a:t>What is Redemption Risk?</a:t>
          </a:r>
          <a:endParaRPr lang="en-US" sz="2900" kern="1200"/>
        </a:p>
      </dsp:txBody>
      <dsp:txXfrm>
        <a:off x="51133" y="53310"/>
        <a:ext cx="3683350" cy="945199"/>
      </dsp:txXfrm>
    </dsp:sp>
    <dsp:sp modelId="{C71959D1-F417-437A-A12F-314419FD2361}">
      <dsp:nvSpPr>
        <dsp:cNvPr id="0" name=""/>
        <dsp:cNvSpPr/>
      </dsp:nvSpPr>
      <dsp:spPr>
        <a:xfrm rot="5400000">
          <a:off x="6731621" y="-1739242"/>
          <a:ext cx="837972" cy="6729984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Negative sentiment increases redemptions as investors seek to minimize losses.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i="1" kern="1200"/>
            <a:t>"As share prices decline, bear markets generate fear, leading some to sell stocks for cash."</a:t>
          </a:r>
          <a:r>
            <a:rPr lang="en-US" sz="1100" kern="1200"/>
            <a:t> — Charles Schwab</a:t>
          </a:r>
        </a:p>
      </dsp:txBody>
      <dsp:txXfrm rot="-5400000">
        <a:off x="3785615" y="1247670"/>
        <a:ext cx="6689078" cy="756160"/>
      </dsp:txXfrm>
    </dsp:sp>
    <dsp:sp modelId="{39635E98-F6B0-4246-B45A-3888FB7C427E}">
      <dsp:nvSpPr>
        <dsp:cNvPr id="0" name=""/>
        <dsp:cNvSpPr/>
      </dsp:nvSpPr>
      <dsp:spPr>
        <a:xfrm>
          <a:off x="0" y="1102016"/>
          <a:ext cx="3785616" cy="104746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/>
            <a:t>Bear Market Impact on Redemption Risk</a:t>
          </a:r>
          <a:endParaRPr lang="en-US" sz="2900" kern="1200"/>
        </a:p>
      </dsp:txBody>
      <dsp:txXfrm>
        <a:off x="51133" y="1153149"/>
        <a:ext cx="3683350" cy="945199"/>
      </dsp:txXfrm>
    </dsp:sp>
    <dsp:sp modelId="{6CE1287E-8514-45A0-A146-E7877748D321}">
      <dsp:nvSpPr>
        <dsp:cNvPr id="0" name=""/>
        <dsp:cNvSpPr/>
      </dsp:nvSpPr>
      <dsp:spPr>
        <a:xfrm rot="5400000">
          <a:off x="6731621" y="-639403"/>
          <a:ext cx="837972" cy="6729984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/>
            <a:t>Increased Withdrawals</a:t>
          </a:r>
          <a:r>
            <a:rPr lang="en-US" sz="1100" kern="1200"/>
            <a:t>: Liquidity strain as investors pull out due to negative market sentiment.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/>
            <a:t>Discounted Asset Sales</a:t>
          </a:r>
          <a:r>
            <a:rPr lang="en-US" sz="1100" kern="1200"/>
            <a:t>: Forced sales at lower prices, reducing returns and impacting fund performance.</a:t>
          </a:r>
        </a:p>
      </dsp:txBody>
      <dsp:txXfrm rot="-5400000">
        <a:off x="3785615" y="2347509"/>
        <a:ext cx="6689078" cy="756160"/>
      </dsp:txXfrm>
    </dsp:sp>
    <dsp:sp modelId="{18C597E9-390E-4C68-88D9-3CBD52E95F22}">
      <dsp:nvSpPr>
        <dsp:cNvPr id="0" name=""/>
        <dsp:cNvSpPr/>
      </dsp:nvSpPr>
      <dsp:spPr>
        <a:xfrm>
          <a:off x="0" y="2201855"/>
          <a:ext cx="3785616" cy="104746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/>
            <a:t>Key Risks for BlackRock</a:t>
          </a:r>
          <a:endParaRPr lang="en-US" sz="2900" kern="1200"/>
        </a:p>
      </dsp:txBody>
      <dsp:txXfrm>
        <a:off x="51133" y="2252988"/>
        <a:ext cx="3683350" cy="945199"/>
      </dsp:txXfrm>
    </dsp:sp>
    <dsp:sp modelId="{A7C88D8C-BE91-4670-8FCD-4833F15E46E2}">
      <dsp:nvSpPr>
        <dsp:cNvPr id="0" name=""/>
        <dsp:cNvSpPr/>
      </dsp:nvSpPr>
      <dsp:spPr>
        <a:xfrm rot="5400000">
          <a:off x="6731621" y="460435"/>
          <a:ext cx="837972" cy="6729984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/>
            <a:t>Rate Calculation</a:t>
          </a:r>
          <a:r>
            <a:rPr lang="en-US" sz="1100" kern="1200"/>
            <a:t>: 0.1% base rate on positive returns; increases with negative returns up to 5%.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/>
            <a:t>AUM Adjustment</a:t>
          </a:r>
          <a:r>
            <a:rPr lang="en-US" sz="1100" kern="1200"/>
            <a:t>: Updated for returns and redemption amounts.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/>
            <a:t>Risk Visualization</a:t>
          </a:r>
          <a:r>
            <a:rPr lang="en-US" sz="1100" kern="1200"/>
            <a:t>: Probability analysis of AUM falling below 50% of initial value, with distributions of final AUM and cumulative redemptions.</a:t>
          </a:r>
        </a:p>
      </dsp:txBody>
      <dsp:txXfrm rot="-5400000">
        <a:off x="3785615" y="3447347"/>
        <a:ext cx="6689078" cy="756160"/>
      </dsp:txXfrm>
    </dsp:sp>
    <dsp:sp modelId="{4C36A0B9-B87D-4F38-A17C-3DDD17A939E3}">
      <dsp:nvSpPr>
        <dsp:cNvPr id="0" name=""/>
        <dsp:cNvSpPr/>
      </dsp:nvSpPr>
      <dsp:spPr>
        <a:xfrm>
          <a:off x="0" y="3301694"/>
          <a:ext cx="3785616" cy="104746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/>
            <a:t>Redemption Rate &amp; AUM Analysis</a:t>
          </a:r>
          <a:endParaRPr lang="en-US" sz="2900" kern="1200"/>
        </a:p>
      </dsp:txBody>
      <dsp:txXfrm>
        <a:off x="51133" y="3352827"/>
        <a:ext cx="3683350" cy="945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4A8FE5-4A04-4997-858B-E6FAD848E599}" type="datetimeFigureOut">
              <a:t>11/20/2024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AE8E55-1CDF-4FEC-928A-8275513832D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68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about:blank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649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401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2587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31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478196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9041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flag on a building&#10;&#10;Description automatically generated">
            <a:extLst>
              <a:ext uri="{FF2B5EF4-FFF2-40B4-BE49-F238E27FC236}">
                <a16:creationId xmlns:a16="http://schemas.microsoft.com/office/drawing/2014/main" id="{16C9675D-04AF-590B-8C30-B2158822BA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688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2228" y="743447"/>
            <a:ext cx="397338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/>
              <a:t>Asset Management Companies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2229" y="4629234"/>
            <a:ext cx="3973386" cy="148531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/>
              <a:t>Blackrock</a:t>
            </a:r>
          </a:p>
          <a:p>
            <a:pPr algn="l"/>
            <a:endParaRPr lang="en-US"/>
          </a:p>
          <a:p>
            <a:pPr algn="l"/>
            <a:r>
              <a:rPr lang="en-US"/>
              <a:t>Group 6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74C526-F134-AF39-D95E-94ECCD6C3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Stress Testing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F35643-9BCE-FB4A-9E7B-0D51073346F2}"/>
              </a:ext>
            </a:extLst>
          </p:cNvPr>
          <p:cNvSpPr txBox="1"/>
          <p:nvPr/>
        </p:nvSpPr>
        <p:spPr>
          <a:xfrm>
            <a:off x="1055715" y="2508105"/>
            <a:ext cx="5040285" cy="363249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Stress Scenarios</a:t>
            </a:r>
            <a:r>
              <a:rPr lang="en-US" sz="2000"/>
              <a:t>:</a:t>
            </a:r>
          </a:p>
          <a:p>
            <a:pPr marL="2286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Market Crash</a:t>
            </a:r>
            <a:r>
              <a:rPr lang="en-US" sz="2000"/>
              <a:t>: 10% drop in global indices.</a:t>
            </a:r>
          </a:p>
          <a:p>
            <a:pPr marL="2286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Correlation Spike</a:t>
            </a:r>
            <a:r>
              <a:rPr lang="en-US" sz="2000"/>
              <a:t>: Regional indices move together (correlation = 1.0).</a:t>
            </a:r>
          </a:p>
          <a:p>
            <a:pPr marL="2286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Volatility Surge</a:t>
            </a:r>
            <a:r>
              <a:rPr lang="en-US" sz="2000"/>
              <a:t>: Index volatilities increase by 50%.</a:t>
            </a:r>
          </a:p>
          <a:p>
            <a:pPr marL="2286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89F8A21-737D-4029-27BD-F066FCE67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4515" y="774285"/>
            <a:ext cx="4113423" cy="2581173"/>
          </a:xfrm>
          <a:prstGeom prst="rect">
            <a:avLst/>
          </a:prstGeom>
        </p:spPr>
      </p:pic>
      <p:pic>
        <p:nvPicPr>
          <p:cNvPr id="5" name="Picture 4" descr="A number and numbers on a white background&#10;&#10;Description automatically generated">
            <a:extLst>
              <a:ext uri="{FF2B5EF4-FFF2-40B4-BE49-F238E27FC236}">
                <a16:creationId xmlns:a16="http://schemas.microsoft.com/office/drawing/2014/main" id="{FC2CDBF4-B1BA-EEB4-39E9-E7979BC85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667" y="4349939"/>
            <a:ext cx="4389120" cy="103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52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chemeClr val="tx1"/>
                </a:solidFill>
              </a:rPr>
              <a:t>Methodology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90719" y="2330505"/>
            <a:ext cx="4559425" cy="39795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tx1"/>
                </a:solidFill>
              </a:rPr>
              <a:t>Objective: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</a:rPr>
              <a:t>Analyze Forex Risk for BlackRock’s portfolio exposed to EUR and JPY against USD.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tx1"/>
                </a:solidFill>
              </a:rPr>
              <a:t>Approach: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</a:rPr>
              <a:t>Use </a:t>
            </a:r>
            <a:r>
              <a:rPr lang="en-US" sz="1600" b="1">
                <a:solidFill>
                  <a:schemeClr val="tx1"/>
                </a:solidFill>
              </a:rPr>
              <a:t>Monte Carlo Simulation</a:t>
            </a:r>
            <a:r>
              <a:rPr lang="en-US" sz="1600">
                <a:solidFill>
                  <a:schemeClr val="tx1"/>
                </a:solidFill>
              </a:rPr>
              <a:t> with GARCH models to simulate portfolio returns under extreme market conditions.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</a:rPr>
              <a:t>Compare simulated results with historical returns to validate risk measures.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tx1"/>
                </a:solidFill>
              </a:rPr>
              <a:t>Portfolio Composition: 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</a:rPr>
              <a:t>Exposure: EUR: €2,500 billion JPY: ¥800 billion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</a:rPr>
              <a:t>BlackRock's AUM breakdown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Financial graphs on a dark display">
            <a:extLst>
              <a:ext uri="{FF2B5EF4-FFF2-40B4-BE49-F238E27FC236}">
                <a16:creationId xmlns:a16="http://schemas.microsoft.com/office/drawing/2014/main" id="{542CD77A-1AF9-9656-7EAA-0DF0C813A7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241" r="19285" b="-1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5070" y="6492240"/>
            <a:ext cx="105571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B5CEABB6-07DC-46E8-9B57-56EC44A396E5}" type="slidenum">
              <a:rPr lang="en-US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11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8106B3EB-6F1A-54EC-64F9-C93E82EEA35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2487" r="9085" b="1078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F0DBFF-8CC6-BE35-78C7-5F47F5CCB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>
                <a:latin typeface="Aptos Black" panose="020F0502020204030204" pitchFamily="34" charset="0"/>
              </a:rPr>
              <a:t>Redemption Risk &amp; BlackRock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D4BD3E1D-9DFC-01FE-396C-45DFCAD6E3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771514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6" name="Picture 25">
            <a:extLst>
              <a:ext uri="{FF2B5EF4-FFF2-40B4-BE49-F238E27FC236}">
                <a16:creationId xmlns:a16="http://schemas.microsoft.com/office/drawing/2014/main" id="{AC59327B-AE15-5367-5660-D1D475EBE7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326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BAEF88-A5E1-743F-23C6-D21A7F8EA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Forex Risk</a:t>
            </a:r>
          </a:p>
        </p:txBody>
      </p:sp>
      <p:pic>
        <p:nvPicPr>
          <p:cNvPr id="4" name="Content Placeholder 3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4176B82A-040E-D132-7222-2D3911E83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6323" y="1675227"/>
            <a:ext cx="939935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281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76BA4A-5A11-E392-DFB8-DE4FFC5E13B9}"/>
              </a:ext>
            </a:extLst>
          </p:cNvPr>
          <p:cNvSpPr txBox="1"/>
          <p:nvPr/>
        </p:nvSpPr>
        <p:spPr>
          <a:xfrm>
            <a:off x="589560" y="856180"/>
            <a:ext cx="4560584" cy="112806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 cap="all">
                <a:latin typeface="+mj-lt"/>
                <a:ea typeface="+mj-ea"/>
                <a:cs typeface="+mj-cs"/>
              </a:rPr>
              <a:t>Historical Comparison</a:t>
            </a:r>
            <a:endParaRPr lang="en-US" sz="3700">
              <a:latin typeface="+mj-lt"/>
              <a:ea typeface="+mj-ea"/>
              <a:cs typeface="+mj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7D0DE26-15FA-2A99-CA86-44BC6E0B6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b="1"/>
              <a:t>Historical Portfolio Analysis:</a:t>
            </a:r>
            <a:endParaRPr lang="en-US" sz="2000"/>
          </a:p>
          <a:p>
            <a:r>
              <a:rPr lang="en-US" sz="2000"/>
              <a:t>•</a:t>
            </a:r>
            <a:r>
              <a:rPr lang="en-US" sz="2000" i="1"/>
              <a:t>Timeframe: 2013-2023</a:t>
            </a:r>
            <a:endParaRPr lang="en-US" sz="2000"/>
          </a:p>
          <a:p>
            <a:r>
              <a:rPr lang="en-US" sz="2000" b="1"/>
              <a:t>Results:</a:t>
            </a:r>
            <a:endParaRPr lang="en-US" sz="2000"/>
          </a:p>
          <a:p>
            <a:r>
              <a:rPr lang="en-US" sz="2000"/>
              <a:t>•</a:t>
            </a:r>
            <a:r>
              <a:rPr lang="en-US" sz="2000" i="1"/>
              <a:t>Historical VaR (5%): -17.19%</a:t>
            </a:r>
            <a:endParaRPr lang="en-US" sz="2000"/>
          </a:p>
          <a:p>
            <a:r>
              <a:rPr lang="en-US" sz="2000"/>
              <a:t>•</a:t>
            </a:r>
            <a:r>
              <a:rPr lang="en-US" sz="2000" i="1"/>
              <a:t>Historical ES (5%): -18.67%</a:t>
            </a:r>
            <a:endParaRPr lang="en-US" sz="2000"/>
          </a:p>
          <a:p>
            <a:r>
              <a:rPr lang="en-US" sz="2000"/>
              <a:t>•</a:t>
            </a:r>
            <a:r>
              <a:rPr lang="en-US" sz="2000" b="1"/>
              <a:t>Return Summary:</a:t>
            </a:r>
            <a:endParaRPr lang="en-US" sz="2000"/>
          </a:p>
          <a:p>
            <a:r>
              <a:rPr lang="en-US" sz="2000">
                <a:sym typeface="Wingdings"/>
              </a:rPr>
              <a:t>Ø</a:t>
            </a:r>
            <a:r>
              <a:rPr lang="en-US" sz="2000" i="1"/>
              <a:t>Min: -22.03%</a:t>
            </a:r>
            <a:endParaRPr lang="en-US" sz="2000"/>
          </a:p>
          <a:p>
            <a:r>
              <a:rPr lang="en-US" sz="2000">
                <a:sym typeface="Wingdings"/>
              </a:rPr>
              <a:t>Ø</a:t>
            </a:r>
            <a:r>
              <a:rPr lang="en-US" sz="2000" i="1"/>
              <a:t>Max: 15.33%</a:t>
            </a:r>
            <a:endParaRPr lang="en-US" sz="2000"/>
          </a:p>
          <a:p>
            <a:r>
              <a:rPr lang="en-US" sz="2000">
                <a:sym typeface="Wingdings"/>
              </a:rPr>
              <a:t>Ø</a:t>
            </a:r>
            <a:r>
              <a:rPr lang="en-US" sz="2000" i="1"/>
              <a:t>Mean: -2.26%</a:t>
            </a:r>
            <a:endParaRPr lang="en-US" sz="2000"/>
          </a:p>
          <a:p>
            <a:endParaRPr lang="en-US" sz="20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graph of a graph&#10;&#10;Description automatically generated">
            <a:extLst>
              <a:ext uri="{FF2B5EF4-FFF2-40B4-BE49-F238E27FC236}">
                <a16:creationId xmlns:a16="http://schemas.microsoft.com/office/drawing/2014/main" id="{9F5DB181-632E-C7E1-889D-BD34A2E24F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26" r="39394" b="-2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97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AE265EC-B842-29A3-A8FA-BA637397B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100" b="1"/>
              <a:t>Overview of BlackRock</a:t>
            </a:r>
            <a:endParaRPr lang="en-US" sz="1100"/>
          </a:p>
          <a:p>
            <a:r>
              <a:rPr lang="en-US" sz="1100" b="1">
                <a:ea typeface="+mn-lt"/>
                <a:cs typeface="+mn-lt"/>
              </a:rPr>
              <a:t>Objective</a:t>
            </a:r>
            <a:r>
              <a:rPr lang="en-US" sz="1100">
                <a:ea typeface="+mn-lt"/>
                <a:cs typeface="+mn-lt"/>
              </a:rPr>
              <a:t>: Introduce BlackRock’s business model, scale, and importance of its revenue structure, emphasizing aspects relevant to the risks and simulations.</a:t>
            </a:r>
            <a:endParaRPr lang="en-US" sz="1100"/>
          </a:p>
          <a:p>
            <a:r>
              <a:rPr lang="en-US" sz="1100" b="1">
                <a:ea typeface="+mn-lt"/>
                <a:cs typeface="+mn-lt"/>
              </a:rPr>
              <a:t>Key Facts &amp; Figures</a:t>
            </a:r>
            <a:r>
              <a:rPr lang="en-US" sz="1100">
                <a:ea typeface="+mn-lt"/>
                <a:cs typeface="+mn-lt"/>
              </a:rPr>
              <a:t>:</a:t>
            </a:r>
            <a:endParaRPr lang="en-US" sz="1100"/>
          </a:p>
          <a:p>
            <a:pPr lvl="1"/>
            <a:r>
              <a:rPr lang="en-US" sz="1100">
                <a:ea typeface="+mn-lt"/>
                <a:cs typeface="+mn-lt"/>
              </a:rPr>
              <a:t>AUM: $10.01 trillion (2023), making it the largest asset manager globally.</a:t>
            </a:r>
            <a:endParaRPr lang="en-US" sz="1100"/>
          </a:p>
          <a:p>
            <a:pPr lvl="1"/>
            <a:r>
              <a:rPr lang="en-US" sz="1100">
                <a:ea typeface="+mn-lt"/>
                <a:cs typeface="+mn-lt"/>
              </a:rPr>
              <a:t>Split: 26% Active ($2.62T), 74% Passive ($7.38T, including ETFs and index funds).</a:t>
            </a:r>
            <a:endParaRPr lang="en-US" sz="1100"/>
          </a:p>
          <a:p>
            <a:pPr lvl="1"/>
            <a:r>
              <a:rPr lang="en-US" sz="1100">
                <a:ea typeface="+mn-lt"/>
                <a:cs typeface="+mn-lt"/>
              </a:rPr>
              <a:t>Global presence: Major geographical asset split (US: $6.37T; Europe, Middle East, and Africa: $2.48T; Asia-Pacific: $802B; Americas ex-US: $356B).</a:t>
            </a:r>
            <a:endParaRPr lang="en-US" sz="1100"/>
          </a:p>
          <a:p>
            <a:r>
              <a:rPr lang="en-US" sz="1100" b="1">
                <a:ea typeface="+mn-lt"/>
                <a:cs typeface="+mn-lt"/>
              </a:rPr>
              <a:t>Revenue Structure</a:t>
            </a:r>
            <a:r>
              <a:rPr lang="en-US" sz="1100">
                <a:ea typeface="+mn-lt"/>
                <a:cs typeface="+mn-lt"/>
              </a:rPr>
              <a:t>:</a:t>
            </a:r>
            <a:endParaRPr lang="en-US" sz="1100"/>
          </a:p>
          <a:p>
            <a:pPr lvl="1"/>
            <a:r>
              <a:rPr lang="en-US" sz="1100" b="1">
                <a:ea typeface="+mn-lt"/>
                <a:cs typeface="+mn-lt"/>
              </a:rPr>
              <a:t>Management Fees</a:t>
            </a:r>
            <a:r>
              <a:rPr lang="en-US" sz="1100">
                <a:ea typeface="+mn-lt"/>
                <a:cs typeface="+mn-lt"/>
              </a:rPr>
              <a:t>: The largest revenue driver, comprising both fixed and performance-linked fees. Example: ETFs and index funds generate lower margins but scale amplifies revenue.</a:t>
            </a:r>
            <a:endParaRPr lang="en-US" sz="1100"/>
          </a:p>
          <a:p>
            <a:pPr lvl="1"/>
            <a:r>
              <a:rPr lang="en-US" sz="1100" b="1">
                <a:ea typeface="+mn-lt"/>
                <a:cs typeface="+mn-lt"/>
              </a:rPr>
              <a:t>Performance Sensitivity</a:t>
            </a:r>
            <a:r>
              <a:rPr lang="en-US" sz="1100">
                <a:ea typeface="+mn-lt"/>
                <a:cs typeface="+mn-lt"/>
              </a:rPr>
              <a:t>: Variable components of revenue are tied to fund performance, introducing market risk.</a:t>
            </a:r>
            <a:endParaRPr lang="en-US" sz="1100"/>
          </a:p>
          <a:p>
            <a:pPr lvl="1"/>
            <a:r>
              <a:rPr lang="en-US" sz="1100" b="1">
                <a:ea typeface="+mn-lt"/>
                <a:cs typeface="+mn-lt"/>
              </a:rPr>
              <a:t>Geographical Diversification</a:t>
            </a:r>
            <a:r>
              <a:rPr lang="en-US" sz="1100">
                <a:ea typeface="+mn-lt"/>
                <a:cs typeface="+mn-lt"/>
              </a:rPr>
              <a:t>: FX exposure arises from managing assets in different currencies.</a:t>
            </a:r>
            <a:endParaRPr lang="en-US" sz="1100"/>
          </a:p>
          <a:p>
            <a:r>
              <a:rPr lang="en-US" sz="1100" b="1">
                <a:ea typeface="+mn-lt"/>
                <a:cs typeface="+mn-lt"/>
              </a:rPr>
              <a:t>Business Relevance</a:t>
            </a:r>
            <a:r>
              <a:rPr lang="en-US" sz="1100">
                <a:ea typeface="+mn-lt"/>
                <a:cs typeface="+mn-lt"/>
              </a:rPr>
              <a:t>:</a:t>
            </a:r>
            <a:endParaRPr lang="en-US" sz="1100"/>
          </a:p>
          <a:p>
            <a:pPr lvl="1"/>
            <a:r>
              <a:rPr lang="en-US" sz="1100">
                <a:ea typeface="+mn-lt"/>
                <a:cs typeface="+mn-lt"/>
              </a:rPr>
              <a:t>Over 50% of AUM relates to retirement solutions, with many products designed for long-term investors.</a:t>
            </a:r>
            <a:endParaRPr lang="en-US" sz="1100"/>
          </a:p>
          <a:p>
            <a:pPr lvl="1"/>
            <a:r>
              <a:rPr lang="en-US" sz="1100">
                <a:ea typeface="+mn-lt"/>
                <a:cs typeface="+mn-lt"/>
              </a:rPr>
              <a:t>Increasing focus on innovation through Aladdin (technology platform), sustainable investing, and infrastructure funds.</a:t>
            </a:r>
            <a:endParaRPr lang="en-US" sz="1100"/>
          </a:p>
          <a:p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401451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0"/>
          <p:cNvSpPr/>
          <p:nvPr/>
        </p:nvSpPr>
        <p:spPr>
          <a:xfrm>
            <a:off x="5232400" y="1641752"/>
            <a:ext cx="6140449" cy="1323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BlackRock's Key Risk Management Strategies</a:t>
            </a:r>
            <a:endParaRPr lang="en-US" sz="40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r="680"/>
          <a:stretch/>
        </p:blipFill>
        <p:spPr>
          <a:xfrm>
            <a:off x="20" y="10"/>
            <a:ext cx="4546582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effectLst/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Text 1"/>
          <p:cNvSpPr/>
          <p:nvPr/>
        </p:nvSpPr>
        <p:spPr>
          <a:xfrm>
            <a:off x="5232401" y="3146400"/>
            <a:ext cx="6140449" cy="268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bg1">
                    <a:alpha val="80000"/>
                  </a:schemeClr>
                </a:solidFill>
              </a:rPr>
              <a:t>BlackRock, a global investment management corporation, faces various risks in its operations. This presentation explores three critical risk areas: Market Risk, Client Redemption and Liquidity Risk, and Foreign Exchange Risk. We'll examine their definitions, quantification methods, and impact on BlackRock's business.</a:t>
            </a:r>
          </a:p>
        </p:txBody>
      </p:sp>
      <p:sp>
        <p:nvSpPr>
          <p:cNvPr id="5" name="Shape 2"/>
          <p:cNvSpPr/>
          <p:nvPr/>
        </p:nvSpPr>
        <p:spPr>
          <a:xfrm>
            <a:off x="661492" y="5504557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4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41714" y="447676"/>
            <a:ext cx="6480572" cy="1017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4000"/>
              </a:lnSpc>
            </a:pPr>
            <a:r>
              <a:rPr lang="en-US" sz="3167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Market Risk: Navigating Economic Turbulence</a:t>
            </a:r>
            <a:endParaRPr lang="en-US" sz="3167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376367" y="1709242"/>
            <a:ext cx="19050" cy="4701580"/>
          </a:xfrm>
          <a:prstGeom prst="roundRect">
            <a:avLst>
              <a:gd name="adj" fmla="val 358918"/>
            </a:avLst>
          </a:prstGeom>
          <a:solidFill>
            <a:srgbClr val="D1C8C6"/>
          </a:solidFill>
          <a:ln/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Shape 2"/>
          <p:cNvSpPr/>
          <p:nvPr/>
        </p:nvSpPr>
        <p:spPr>
          <a:xfrm>
            <a:off x="5549951" y="2065833"/>
            <a:ext cx="569714" cy="19050"/>
          </a:xfrm>
          <a:prstGeom prst="roundRect">
            <a:avLst>
              <a:gd name="adj" fmla="val 358918"/>
            </a:avLst>
          </a:prstGeom>
          <a:solidFill>
            <a:srgbClr val="D1C8C6"/>
          </a:solidFill>
          <a:ln/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Shape 3"/>
          <p:cNvSpPr/>
          <p:nvPr/>
        </p:nvSpPr>
        <p:spPr>
          <a:xfrm>
            <a:off x="5202783" y="1892300"/>
            <a:ext cx="366217" cy="366217"/>
          </a:xfrm>
          <a:prstGeom prst="roundRect">
            <a:avLst>
              <a:gd name="adj" fmla="val 1867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Text 4"/>
          <p:cNvSpPr/>
          <p:nvPr/>
        </p:nvSpPr>
        <p:spPr>
          <a:xfrm>
            <a:off x="5340201" y="1953319"/>
            <a:ext cx="91381" cy="244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917"/>
              </a:lnSpc>
            </a:pPr>
            <a:r>
              <a:rPr lang="en-US" sz="1917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1917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Text 5"/>
          <p:cNvSpPr/>
          <p:nvPr/>
        </p:nvSpPr>
        <p:spPr>
          <a:xfrm>
            <a:off x="6281242" y="1871960"/>
            <a:ext cx="2034878" cy="254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000"/>
              </a:lnSpc>
            </a:pPr>
            <a:r>
              <a:rPr lang="en-US" sz="1583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Definition</a:t>
            </a:r>
            <a:endParaRPr lang="en-US" sz="1583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Text 6"/>
          <p:cNvSpPr/>
          <p:nvPr/>
        </p:nvSpPr>
        <p:spPr>
          <a:xfrm>
            <a:off x="6281242" y="2223889"/>
            <a:ext cx="5341044" cy="781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042"/>
              </a:lnSpc>
            </a:pPr>
            <a:r>
              <a:rPr lang="en-US" sz="125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Market risk represents potential losses due to adverse market movements affecting Assets Under Management (AUM) and fee-based revenue.</a:t>
            </a:r>
            <a:endParaRPr lang="en-US" sz="12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549951" y="3687267"/>
            <a:ext cx="569714" cy="19050"/>
          </a:xfrm>
          <a:prstGeom prst="roundRect">
            <a:avLst>
              <a:gd name="adj" fmla="val 358918"/>
            </a:avLst>
          </a:prstGeom>
          <a:solidFill>
            <a:srgbClr val="D1C8C6"/>
          </a:solidFill>
          <a:ln/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5202783" y="3513732"/>
            <a:ext cx="366217" cy="366217"/>
          </a:xfrm>
          <a:prstGeom prst="roundRect">
            <a:avLst>
              <a:gd name="adj" fmla="val 1867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323632" y="3574753"/>
            <a:ext cx="124519" cy="244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917"/>
              </a:lnSpc>
            </a:pPr>
            <a:r>
              <a:rPr lang="en-US" sz="1917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1917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281242" y="3493394"/>
            <a:ext cx="2034878" cy="254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000"/>
              </a:lnSpc>
            </a:pPr>
            <a:r>
              <a:rPr lang="en-US" sz="1583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Factors</a:t>
            </a:r>
            <a:endParaRPr lang="en-US" sz="1583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373367" y="3845322"/>
            <a:ext cx="5341044" cy="781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042"/>
              </a:lnSpc>
            </a:pPr>
            <a:r>
              <a:rPr lang="en-US" sz="125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Economic shifts, geopolitical events, and global market volatility contribute to market risk. Recent concerns include inflation, deglobalization, and energy transitions.</a:t>
            </a:r>
            <a:endParaRPr lang="en-US" sz="12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5549951" y="5308699"/>
            <a:ext cx="569714" cy="19050"/>
          </a:xfrm>
          <a:prstGeom prst="roundRect">
            <a:avLst>
              <a:gd name="adj" fmla="val 358918"/>
            </a:avLst>
          </a:prstGeom>
          <a:solidFill>
            <a:srgbClr val="D1C8C6"/>
          </a:solidFill>
          <a:ln/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5202783" y="5135166"/>
            <a:ext cx="366217" cy="366217"/>
          </a:xfrm>
          <a:prstGeom prst="roundRect">
            <a:avLst>
              <a:gd name="adj" fmla="val 1867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5326212" y="5196185"/>
            <a:ext cx="119261" cy="244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defTabSz="761970">
              <a:lnSpc>
                <a:spcPts val="1917"/>
              </a:lnSpc>
            </a:pPr>
            <a:r>
              <a:rPr lang="en-US" sz="1917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1917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6281242" y="5114826"/>
            <a:ext cx="2074367" cy="254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000"/>
              </a:lnSpc>
            </a:pPr>
            <a:r>
              <a:rPr lang="en-US" sz="1583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Quantification Methods</a:t>
            </a:r>
            <a:endParaRPr lang="en-US" sz="1583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281242" y="5466755"/>
            <a:ext cx="5341044" cy="781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042"/>
              </a:lnSpc>
            </a:pPr>
            <a:r>
              <a:rPr lang="en-US" sz="125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BlackRock employs </a:t>
            </a:r>
            <a:r>
              <a:rPr lang="en-US" sz="1250" b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Value at Risk (VaR) </a:t>
            </a:r>
            <a:r>
              <a:rPr lang="en-US" sz="125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 measure potential portfolio losses. </a:t>
            </a:r>
            <a:r>
              <a:rPr lang="en-US" sz="1250" b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Stress testing </a:t>
            </a:r>
            <a:r>
              <a:rPr lang="en-US" sz="125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simulates extreme scenarios to assess AUM and revenue impacts.</a:t>
            </a:r>
            <a:endParaRPr lang="en-US" sz="12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C516C29-74F7-7D03-7238-0B606AF24828}"/>
              </a:ext>
            </a:extLst>
          </p:cNvPr>
          <p:cNvSpPr/>
          <p:nvPr/>
        </p:nvSpPr>
        <p:spPr>
          <a:xfrm>
            <a:off x="10539574" y="6479282"/>
            <a:ext cx="1575371" cy="330388"/>
          </a:xfrm>
          <a:prstGeom prst="rect">
            <a:avLst/>
          </a:prstGeom>
          <a:solidFill>
            <a:srgbClr val="FFFCFA"/>
          </a:solidFill>
          <a:ln>
            <a:solidFill>
              <a:srgbClr val="FFFC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61970"/>
            <a:endParaRPr lang="en-US" sz="150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7562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602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92217" y="487263"/>
            <a:ext cx="6379568" cy="1107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4333"/>
              </a:lnSpc>
            </a:pPr>
            <a:r>
              <a:rPr lang="en-US" sz="3458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Client Redemption and Liquidity Risk</a:t>
            </a:r>
            <a:endParaRPr lang="en-US" sz="345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192217" y="1860550"/>
            <a:ext cx="3101182" cy="2167632"/>
          </a:xfrm>
          <a:prstGeom prst="roundRect">
            <a:avLst>
              <a:gd name="adj" fmla="val 343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Text 2"/>
          <p:cNvSpPr/>
          <p:nvPr/>
        </p:nvSpPr>
        <p:spPr>
          <a:xfrm>
            <a:off x="5375771" y="2044106"/>
            <a:ext cx="2215058" cy="276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167"/>
              </a:lnSpc>
            </a:pPr>
            <a:r>
              <a:rPr lang="en-US" sz="1708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Definition</a:t>
            </a:r>
            <a:endParaRPr lang="en-US" sz="170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Text 3"/>
          <p:cNvSpPr/>
          <p:nvPr/>
        </p:nvSpPr>
        <p:spPr>
          <a:xfrm>
            <a:off x="5375771" y="2427287"/>
            <a:ext cx="2734072" cy="11338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208"/>
              </a:lnSpc>
            </a:pP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risk of significant client withdrawals leading to decreased AUM and potential liquidity challenges.</a:t>
            </a:r>
            <a:endParaRPr lang="en-US" sz="1375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Shape 4"/>
          <p:cNvSpPr/>
          <p:nvPr/>
        </p:nvSpPr>
        <p:spPr>
          <a:xfrm>
            <a:off x="8470602" y="1860550"/>
            <a:ext cx="3101182" cy="2167632"/>
          </a:xfrm>
          <a:prstGeom prst="roundRect">
            <a:avLst>
              <a:gd name="adj" fmla="val 343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Text 5"/>
          <p:cNvSpPr/>
          <p:nvPr/>
        </p:nvSpPr>
        <p:spPr>
          <a:xfrm>
            <a:off x="8654157" y="2044106"/>
            <a:ext cx="2215058" cy="276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167"/>
              </a:lnSpc>
            </a:pPr>
            <a:r>
              <a:rPr lang="en-US" sz="1708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Concerns</a:t>
            </a:r>
            <a:endParaRPr lang="en-US" sz="170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Text 6"/>
          <p:cNvSpPr/>
          <p:nvPr/>
        </p:nvSpPr>
        <p:spPr>
          <a:xfrm>
            <a:off x="8654157" y="2427288"/>
            <a:ext cx="2734072" cy="1417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208"/>
              </a:lnSpc>
            </a:pP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Sudden redemptions during market downturns or financial stress periods can pressure fund management and securities lending.</a:t>
            </a:r>
            <a:endParaRPr lang="en-US" sz="1375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192217" y="4205387"/>
            <a:ext cx="3101182" cy="2167632"/>
          </a:xfrm>
          <a:prstGeom prst="roundRect">
            <a:avLst>
              <a:gd name="adj" fmla="val 343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375771" y="4388942"/>
            <a:ext cx="2215058" cy="276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167"/>
              </a:lnSpc>
            </a:pPr>
            <a:r>
              <a:rPr lang="en-US" sz="1708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Quantification Tools</a:t>
            </a:r>
            <a:endParaRPr lang="en-US" sz="170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375771" y="4772124"/>
            <a:ext cx="2734072" cy="11338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208"/>
              </a:lnSpc>
            </a:pP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BlackRock monitors </a:t>
            </a:r>
            <a:r>
              <a:rPr lang="en-US" sz="1375" b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Redemption Rates</a:t>
            </a: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maintains a </a:t>
            </a:r>
            <a:r>
              <a:rPr lang="en-US" sz="1375" b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Liquidity Coverage Ratio (LCR)</a:t>
            </a: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 assess short-term obligations.</a:t>
            </a:r>
            <a:endParaRPr lang="en-US" sz="1375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8470602" y="4205387"/>
            <a:ext cx="3101182" cy="2167632"/>
          </a:xfrm>
          <a:prstGeom prst="roundRect">
            <a:avLst>
              <a:gd name="adj" fmla="val 343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654157" y="4388942"/>
            <a:ext cx="2215058" cy="276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167"/>
              </a:lnSpc>
            </a:pPr>
            <a:r>
              <a:rPr lang="en-US" sz="1708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Mitigation Strategies</a:t>
            </a:r>
            <a:endParaRPr lang="en-US" sz="170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654157" y="4772124"/>
            <a:ext cx="2734072" cy="1417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208"/>
              </a:lnSpc>
            </a:pP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Maintaining adequate liquidity buffers and implementing prudent risk management practices are crucial for mitigation.</a:t>
            </a:r>
            <a:endParaRPr lang="en-US" sz="1375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D7A60B-A17D-3B7B-1B8C-A34B144C3469}"/>
              </a:ext>
            </a:extLst>
          </p:cNvPr>
          <p:cNvSpPr/>
          <p:nvPr/>
        </p:nvSpPr>
        <p:spPr>
          <a:xfrm>
            <a:off x="10539574" y="6479282"/>
            <a:ext cx="1575371" cy="330388"/>
          </a:xfrm>
          <a:prstGeom prst="rect">
            <a:avLst/>
          </a:prstGeom>
          <a:solidFill>
            <a:srgbClr val="FFFCFA"/>
          </a:solidFill>
          <a:ln>
            <a:solidFill>
              <a:srgbClr val="FFFC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61970"/>
            <a:endParaRPr lang="en-US" sz="150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3307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518841"/>
            <a:ext cx="10869018" cy="1181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4625"/>
              </a:lnSpc>
            </a:pPr>
            <a:r>
              <a:rPr lang="en-US" sz="3708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Foreign Exchange (FX) Risk: Global Operations Challenge</a:t>
            </a:r>
            <a:endParaRPr lang="en-US" sz="370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Text 1"/>
          <p:cNvSpPr/>
          <p:nvPr/>
        </p:nvSpPr>
        <p:spPr>
          <a:xfrm>
            <a:off x="661492" y="3172619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Overview</a:t>
            </a:r>
            <a:endParaRPr lang="en-US" sz="1833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ext 2"/>
          <p:cNvSpPr/>
          <p:nvPr/>
        </p:nvSpPr>
        <p:spPr>
          <a:xfrm>
            <a:off x="661492" y="3656906"/>
            <a:ext cx="3315097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FX risk arises from BlackRock's global operations. Exchange rate fluctuations can impact earnings and cross-border investments.</a:t>
            </a:r>
            <a:endParaRPr lang="en-US" sz="145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Text 3"/>
          <p:cNvSpPr/>
          <p:nvPr/>
        </p:nvSpPr>
        <p:spPr>
          <a:xfrm>
            <a:off x="4444107" y="3172619"/>
            <a:ext cx="2408238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Quantification Methods</a:t>
            </a:r>
            <a:endParaRPr lang="en-US" sz="1833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Text 4"/>
          <p:cNvSpPr/>
          <p:nvPr/>
        </p:nvSpPr>
        <p:spPr>
          <a:xfrm>
            <a:off x="4444107" y="3656906"/>
            <a:ext cx="3315097" cy="1512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BlackRock assesses Currency Exposure as a proportion of AUM in foreign currencies. </a:t>
            </a:r>
            <a:r>
              <a:rPr lang="en-US" sz="1458" b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FX VaR </a:t>
            </a:r>
            <a:r>
              <a:rPr lang="en-US" sz="1458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measures potential losses from adverse currency movements.</a:t>
            </a:r>
            <a:endParaRPr lang="en-US" sz="145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Text 5"/>
          <p:cNvSpPr/>
          <p:nvPr/>
        </p:nvSpPr>
        <p:spPr>
          <a:xfrm>
            <a:off x="8226723" y="3172619"/>
            <a:ext cx="2457153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292"/>
              </a:lnSpc>
            </a:pPr>
            <a:r>
              <a:rPr lang="en-US" sz="1833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Strategic Considerations</a:t>
            </a:r>
            <a:endParaRPr lang="en-US" sz="1833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Text 6"/>
          <p:cNvSpPr/>
          <p:nvPr/>
        </p:nvSpPr>
        <p:spPr>
          <a:xfrm>
            <a:off x="8226722" y="3656906"/>
            <a:ext cx="3315097" cy="1209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375"/>
              </a:lnSpc>
            </a:pPr>
            <a:r>
              <a:rPr lang="en-US" sz="1458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 BlackRock expands internationally, managing currency volatility becomes crucial for maintaining stable returns and client satisfaction.</a:t>
            </a:r>
            <a:endParaRPr lang="en-US" sz="145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8D5F4B-40DE-1B05-1805-925C7B5F7AB0}"/>
              </a:ext>
            </a:extLst>
          </p:cNvPr>
          <p:cNvSpPr/>
          <p:nvPr/>
        </p:nvSpPr>
        <p:spPr>
          <a:xfrm>
            <a:off x="10539574" y="6344292"/>
            <a:ext cx="1575371" cy="436652"/>
          </a:xfrm>
          <a:prstGeom prst="rect">
            <a:avLst/>
          </a:prstGeom>
          <a:solidFill>
            <a:srgbClr val="FFFCFA"/>
          </a:solidFill>
          <a:ln>
            <a:solidFill>
              <a:srgbClr val="FFFC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61970"/>
            <a:endParaRPr lang="en-US" sz="1500">
              <a:solidFill>
                <a:prstClr val="white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602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92217" y="487263"/>
            <a:ext cx="6379568" cy="1107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4333"/>
              </a:lnSpc>
            </a:pPr>
            <a:r>
              <a:rPr lang="en-US" sz="3458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Client Redemption and Liquidity Risk</a:t>
            </a:r>
            <a:endParaRPr lang="en-US" sz="345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192217" y="1860550"/>
            <a:ext cx="3101182" cy="2167632"/>
          </a:xfrm>
          <a:prstGeom prst="roundRect">
            <a:avLst>
              <a:gd name="adj" fmla="val 343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Text 2"/>
          <p:cNvSpPr/>
          <p:nvPr/>
        </p:nvSpPr>
        <p:spPr>
          <a:xfrm>
            <a:off x="5375771" y="2044106"/>
            <a:ext cx="2215058" cy="276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167"/>
              </a:lnSpc>
            </a:pPr>
            <a:r>
              <a:rPr lang="en-US" sz="1708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Definition</a:t>
            </a:r>
            <a:endParaRPr lang="en-US" sz="170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Text 3"/>
          <p:cNvSpPr/>
          <p:nvPr/>
        </p:nvSpPr>
        <p:spPr>
          <a:xfrm>
            <a:off x="5375771" y="2427287"/>
            <a:ext cx="2734072" cy="11338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208"/>
              </a:lnSpc>
            </a:pP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risk of significant client withdrawals leading to decreased AUM and potential liquidity challenges.</a:t>
            </a:r>
            <a:endParaRPr lang="en-US" sz="1375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Shape 4"/>
          <p:cNvSpPr/>
          <p:nvPr/>
        </p:nvSpPr>
        <p:spPr>
          <a:xfrm>
            <a:off x="8470602" y="1860550"/>
            <a:ext cx="3101182" cy="2167632"/>
          </a:xfrm>
          <a:prstGeom prst="roundRect">
            <a:avLst>
              <a:gd name="adj" fmla="val 343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Text 5"/>
          <p:cNvSpPr/>
          <p:nvPr/>
        </p:nvSpPr>
        <p:spPr>
          <a:xfrm>
            <a:off x="8654157" y="2044106"/>
            <a:ext cx="2215058" cy="276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167"/>
              </a:lnSpc>
            </a:pPr>
            <a:r>
              <a:rPr lang="en-US" sz="1708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Concerns</a:t>
            </a:r>
            <a:endParaRPr lang="en-US" sz="170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Text 6"/>
          <p:cNvSpPr/>
          <p:nvPr/>
        </p:nvSpPr>
        <p:spPr>
          <a:xfrm>
            <a:off x="8654157" y="2427288"/>
            <a:ext cx="2734072" cy="1417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208"/>
              </a:lnSpc>
            </a:pP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Sudden redemptions during market downturns or financial stress periods can pressure fund management and securities lending.</a:t>
            </a:r>
            <a:endParaRPr lang="en-US" sz="1375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192217" y="4205387"/>
            <a:ext cx="3101182" cy="2167632"/>
          </a:xfrm>
          <a:prstGeom prst="roundRect">
            <a:avLst>
              <a:gd name="adj" fmla="val 343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375771" y="4388942"/>
            <a:ext cx="2215058" cy="276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167"/>
              </a:lnSpc>
            </a:pPr>
            <a:r>
              <a:rPr lang="en-US" sz="1708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Quantification Tools</a:t>
            </a:r>
            <a:endParaRPr lang="en-US" sz="170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375771" y="4772124"/>
            <a:ext cx="2734072" cy="11338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208"/>
              </a:lnSpc>
            </a:pP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BlackRock monitors </a:t>
            </a:r>
            <a:r>
              <a:rPr lang="en-US" sz="1375" b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Redemption Rates</a:t>
            </a: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maintains a </a:t>
            </a:r>
            <a:r>
              <a:rPr lang="en-US" sz="1375" b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Liquidity Coverage Ratio (LCR)</a:t>
            </a: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 assess short-term obligations.</a:t>
            </a:r>
            <a:endParaRPr lang="en-US" sz="1375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8470602" y="4205387"/>
            <a:ext cx="3101182" cy="2167632"/>
          </a:xfrm>
          <a:prstGeom prst="roundRect">
            <a:avLst>
              <a:gd name="adj" fmla="val 343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pPr defTabSz="761970"/>
            <a:endParaRPr lang="en-US" sz="15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654157" y="4388942"/>
            <a:ext cx="2215058" cy="276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defTabSz="761970">
              <a:lnSpc>
                <a:spcPts val="2167"/>
              </a:lnSpc>
            </a:pPr>
            <a:r>
              <a:rPr lang="en-US" sz="1708" b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Mitigation Strategies</a:t>
            </a:r>
            <a:endParaRPr lang="en-US" sz="1708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654157" y="4772124"/>
            <a:ext cx="2734072" cy="1417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defTabSz="761970">
              <a:lnSpc>
                <a:spcPts val="2208"/>
              </a:lnSpc>
            </a:pPr>
            <a:r>
              <a:rPr lang="en-US" sz="1375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Maintaining adequate liquidity buffers and implementing prudent risk management practices are crucial for mitigation.</a:t>
            </a:r>
            <a:endParaRPr lang="en-US" sz="1375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D7A60B-A17D-3B7B-1B8C-A34B144C3469}"/>
              </a:ext>
            </a:extLst>
          </p:cNvPr>
          <p:cNvSpPr/>
          <p:nvPr/>
        </p:nvSpPr>
        <p:spPr>
          <a:xfrm>
            <a:off x="10539574" y="6479282"/>
            <a:ext cx="1575371" cy="330388"/>
          </a:xfrm>
          <a:prstGeom prst="rect">
            <a:avLst/>
          </a:prstGeom>
          <a:solidFill>
            <a:srgbClr val="FFFCFA"/>
          </a:solidFill>
          <a:ln>
            <a:solidFill>
              <a:srgbClr val="FFFC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61970"/>
            <a:endParaRPr lang="en-US" sz="1500">
              <a:solidFill>
                <a:prstClr val="white"/>
              </a:solidFill>
              <a:latin typeface="Calibri" panose="020F050202020403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523B9-F017-194A-0BF1-CC75D402B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Market Risk Simulation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12361BF-4847-74E7-A94E-E93D24748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b="1"/>
              <a:t>Establishing the context: Market Risk → AUM →</a:t>
            </a:r>
            <a:r>
              <a:rPr lang="en-US" sz="1700"/>
              <a:t> </a:t>
            </a:r>
          </a:p>
          <a:p>
            <a:r>
              <a:rPr lang="en-US" sz="1700" b="1"/>
              <a:t>Revenue Model:</a:t>
            </a:r>
          </a:p>
          <a:p>
            <a:pPr marL="285750"/>
            <a:r>
              <a:rPr lang="en-US" sz="1700"/>
              <a:t>Management fees are calculated as a percentage of AUM (e.g., 0.15% for passive, 0.75% for active funds).</a:t>
            </a:r>
          </a:p>
          <a:p>
            <a:pPr marL="285750"/>
            <a:r>
              <a:rPr lang="en-US" sz="1700"/>
              <a:t>Performance fees depend on fund returns, which are market-sensitive.</a:t>
            </a:r>
          </a:p>
          <a:p>
            <a:r>
              <a:rPr lang="en-US" sz="1700" b="1"/>
              <a:t>Impact Pathway:</a:t>
            </a:r>
          </a:p>
          <a:p>
            <a:pPr marL="285750"/>
            <a:r>
              <a:rPr lang="en-US" sz="1700"/>
              <a:t>Market risk leads to fluctuations in AUM due to valuation changes and investor redemptions.</a:t>
            </a:r>
          </a:p>
          <a:p>
            <a:pPr marL="285750"/>
            <a:r>
              <a:rPr lang="en-US" sz="1700"/>
              <a:t>Reduced AUM leads to lower management and performance fees, directly affecting revenue.</a:t>
            </a:r>
          </a:p>
          <a:p>
            <a:r>
              <a:rPr lang="en-US" sz="1700" b="1"/>
              <a:t>Why Market Risk Matters</a:t>
            </a:r>
            <a:r>
              <a:rPr lang="en-US" sz="1700"/>
              <a:t>:</a:t>
            </a:r>
          </a:p>
          <a:p>
            <a:pPr marL="285750"/>
            <a:r>
              <a:rPr lang="en-US" sz="1700" b="1"/>
              <a:t>Market Volatility</a:t>
            </a:r>
            <a:r>
              <a:rPr lang="en-US" sz="1700"/>
              <a:t>: Reduces AUM by affecting asset valuations.</a:t>
            </a:r>
          </a:p>
          <a:p>
            <a:pPr marL="285750"/>
            <a:r>
              <a:rPr lang="en-US" sz="1700" b="1"/>
              <a:t>Investor Redemptions</a:t>
            </a:r>
            <a:r>
              <a:rPr lang="en-US" sz="1700"/>
              <a:t>: High volatility can lead to outflows, further reducing AUM.</a:t>
            </a:r>
          </a:p>
          <a:p>
            <a:endParaRPr lang="en-US" sz="1700"/>
          </a:p>
          <a:p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2535090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CBA93-B839-1669-C3F4-A51D4A73D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anchor="b">
            <a:normAutofit/>
          </a:bodyPr>
          <a:lstStyle/>
          <a:p>
            <a:r>
              <a:rPr lang="en-US" sz="3700">
                <a:ea typeface="+mj-lt"/>
                <a:cs typeface="+mj-lt"/>
              </a:rPr>
              <a:t>Simulating AUM under Market Risk</a:t>
            </a:r>
            <a:endParaRPr lang="en-US" sz="37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F2E15D9-B928-CAA8-C982-20D2D8476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715" y="2508105"/>
            <a:ext cx="5040285" cy="36324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400" b="1">
                <a:ea typeface="+mn-lt"/>
                <a:cs typeface="+mn-lt"/>
              </a:rPr>
              <a:t>Methodology</a:t>
            </a:r>
            <a:r>
              <a:rPr lang="en-US" sz="1400">
                <a:ea typeface="+mn-lt"/>
                <a:cs typeface="+mn-lt"/>
              </a:rPr>
              <a:t>:</a:t>
            </a:r>
            <a:endParaRPr lang="en-US" sz="1400"/>
          </a:p>
          <a:p>
            <a:r>
              <a:rPr lang="en-US" sz="1400">
                <a:ea typeface="+mn-lt"/>
                <a:cs typeface="+mn-lt"/>
              </a:rPr>
              <a:t>Historical returns from major indices (S&amp;P 500, EURO STOXX 50, Hang Seng) were used.</a:t>
            </a:r>
            <a:endParaRPr lang="en-US" sz="1400"/>
          </a:p>
          <a:p>
            <a:r>
              <a:rPr lang="en-US" sz="1400">
                <a:ea typeface="+mn-lt"/>
                <a:cs typeface="+mn-lt"/>
              </a:rPr>
              <a:t>Monte Carlo simulation of 10,000 paths over 252 trading days.</a:t>
            </a:r>
            <a:endParaRPr lang="en-US" sz="1400"/>
          </a:p>
          <a:p>
            <a:r>
              <a:rPr lang="en-US" sz="1400">
                <a:ea typeface="+mn-lt"/>
                <a:cs typeface="+mn-lt"/>
              </a:rPr>
              <a:t>Applied BlackRock’s regional AUM weights (US: 63.7%, Europe: 24.8%, Asia-Pacific: 8.0%).</a:t>
            </a:r>
            <a:endParaRPr lang="en-US" sz="1400"/>
          </a:p>
          <a:p>
            <a:r>
              <a:rPr lang="en-US" sz="1400" b="1">
                <a:ea typeface="+mn-lt"/>
                <a:cs typeface="+mn-lt"/>
              </a:rPr>
              <a:t>Metrics</a:t>
            </a:r>
            <a:r>
              <a:rPr lang="en-US" sz="1400">
                <a:ea typeface="+mn-lt"/>
                <a:cs typeface="+mn-lt"/>
              </a:rPr>
              <a:t>:</a:t>
            </a:r>
            <a:endParaRPr lang="en-US" sz="1400"/>
          </a:p>
          <a:p>
            <a:r>
              <a:rPr lang="en-US" sz="1400" b="1">
                <a:ea typeface="+mn-lt"/>
                <a:cs typeface="+mn-lt"/>
              </a:rPr>
              <a:t>Mean AUM</a:t>
            </a:r>
            <a:r>
              <a:rPr lang="en-US" sz="1400">
                <a:ea typeface="+mn-lt"/>
                <a:cs typeface="+mn-lt"/>
              </a:rPr>
              <a:t>: Central tendency across simulations.</a:t>
            </a:r>
            <a:endParaRPr lang="en-US" sz="1400"/>
          </a:p>
          <a:p>
            <a:r>
              <a:rPr lang="en-US" sz="1400" b="1">
                <a:ea typeface="+mn-lt"/>
                <a:cs typeface="+mn-lt"/>
              </a:rPr>
              <a:t>5% VaR</a:t>
            </a:r>
            <a:r>
              <a:rPr lang="en-US" sz="1400">
                <a:ea typeface="+mn-lt"/>
                <a:cs typeface="+mn-lt"/>
              </a:rPr>
              <a:t>: Threshold AUM for the worst 5% outcomes.</a:t>
            </a:r>
            <a:endParaRPr lang="en-US" sz="1400"/>
          </a:p>
          <a:p>
            <a:r>
              <a:rPr lang="en-US" sz="1400" b="1">
                <a:ea typeface="+mn-lt"/>
                <a:cs typeface="+mn-lt"/>
              </a:rPr>
              <a:t>5% CVaR</a:t>
            </a:r>
            <a:r>
              <a:rPr lang="en-US" sz="1400">
                <a:ea typeface="+mn-lt"/>
                <a:cs typeface="+mn-lt"/>
              </a:rPr>
              <a:t>: Average AUM in the worst 5% scenarios.</a:t>
            </a:r>
            <a:endParaRPr lang="en-US" sz="1400"/>
          </a:p>
          <a:p>
            <a:r>
              <a:rPr lang="en-US" sz="1400" b="1">
                <a:ea typeface="+mn-lt"/>
                <a:cs typeface="+mn-lt"/>
              </a:rPr>
              <a:t>Max/Min AUM</a:t>
            </a:r>
            <a:r>
              <a:rPr lang="en-US" sz="1400">
                <a:ea typeface="+mn-lt"/>
                <a:cs typeface="+mn-lt"/>
              </a:rPr>
              <a:t>: Extreme outcomes in simulations.</a:t>
            </a:r>
            <a:endParaRPr lang="en-US" sz="1400"/>
          </a:p>
          <a:p>
            <a:endParaRPr lang="en-US" sz="1400"/>
          </a:p>
        </p:txBody>
      </p:sp>
      <p:pic>
        <p:nvPicPr>
          <p:cNvPr id="8" name="Picture 7" descr="A graph of a distribution of aum&#10;&#10;Description automatically generated">
            <a:extLst>
              <a:ext uri="{FF2B5EF4-FFF2-40B4-BE49-F238E27FC236}">
                <a16:creationId xmlns:a16="http://schemas.microsoft.com/office/drawing/2014/main" id="{17284AE4-6657-68BE-E095-0CD75A00E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677" y="774285"/>
            <a:ext cx="4097100" cy="2581173"/>
          </a:xfrm>
          <a:prstGeom prst="rect">
            <a:avLst/>
          </a:prstGeom>
        </p:spPr>
      </p:pic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214984E6-9CAF-A01B-6ADD-77C3DE5AF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667" y="3719003"/>
            <a:ext cx="4389120" cy="229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073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1107</Words>
  <Application>Microsoft Office PowerPoint</Application>
  <PresentationFormat>Widescreen</PresentationFormat>
  <Paragraphs>120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Aptos</vt:lpstr>
      <vt:lpstr>Aptos Black</vt:lpstr>
      <vt:lpstr>Aptos Display</vt:lpstr>
      <vt:lpstr>Arial</vt:lpstr>
      <vt:lpstr>Calibri</vt:lpstr>
      <vt:lpstr>Crimson Pro Bold</vt:lpstr>
      <vt:lpstr>Open Sans</vt:lpstr>
      <vt:lpstr>Wingdings</vt:lpstr>
      <vt:lpstr>office theme</vt:lpstr>
      <vt:lpstr>Asset Management Companies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Market Risk Simulation</vt:lpstr>
      <vt:lpstr>Simulating AUM under Market Risk</vt:lpstr>
      <vt:lpstr>Stress Testing</vt:lpstr>
      <vt:lpstr>Methodology</vt:lpstr>
      <vt:lpstr>Redemption Risk &amp; BlackRock</vt:lpstr>
      <vt:lpstr>Forex Risk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diego indran</dc:creator>
  <cp:lastModifiedBy>diego indran</cp:lastModifiedBy>
  <cp:revision>2</cp:revision>
  <dcterms:created xsi:type="dcterms:W3CDTF">2024-11-02T17:19:33Z</dcterms:created>
  <dcterms:modified xsi:type="dcterms:W3CDTF">2024-11-20T18:06:23Z</dcterms:modified>
</cp:coreProperties>
</file>

<file path=docProps/thumbnail.jpeg>
</file>